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61" r:id="rId3"/>
    <p:sldId id="462" r:id="rId4"/>
    <p:sldId id="454" r:id="rId5"/>
    <p:sldId id="455" r:id="rId6"/>
    <p:sldId id="463" r:id="rId7"/>
    <p:sldId id="458" r:id="rId8"/>
    <p:sldId id="464" r:id="rId9"/>
    <p:sldId id="456" r:id="rId10"/>
    <p:sldId id="270" r:id="rId11"/>
    <p:sldId id="467" r:id="rId12"/>
    <p:sldId id="465" r:id="rId13"/>
    <p:sldId id="477" r:id="rId14"/>
    <p:sldId id="268" r:id="rId15"/>
    <p:sldId id="293" r:id="rId16"/>
    <p:sldId id="297" r:id="rId17"/>
    <p:sldId id="472" r:id="rId18"/>
    <p:sldId id="474" r:id="rId19"/>
    <p:sldId id="471" r:id="rId20"/>
    <p:sldId id="473" r:id="rId21"/>
    <p:sldId id="475" r:id="rId22"/>
    <p:sldId id="425" r:id="rId23"/>
    <p:sldId id="371" r:id="rId24"/>
    <p:sldId id="479" r:id="rId25"/>
    <p:sldId id="258" r:id="rId26"/>
    <p:sldId id="491" r:id="rId27"/>
    <p:sldId id="494" r:id="rId28"/>
    <p:sldId id="495" r:id="rId29"/>
    <p:sldId id="492" r:id="rId30"/>
    <p:sldId id="497" r:id="rId31"/>
    <p:sldId id="493" r:id="rId32"/>
    <p:sldId id="489" r:id="rId33"/>
    <p:sldId id="271" r:id="rId34"/>
    <p:sldId id="485" r:id="rId35"/>
    <p:sldId id="486" r:id="rId36"/>
    <p:sldId id="498" r:id="rId37"/>
    <p:sldId id="499" r:id="rId38"/>
    <p:sldId id="500" r:id="rId39"/>
    <p:sldId id="501" r:id="rId40"/>
    <p:sldId id="291" r:id="rId41"/>
    <p:sldId id="478" r:id="rId42"/>
    <p:sldId id="506" r:id="rId43"/>
    <p:sldId id="504" r:id="rId44"/>
    <p:sldId id="503" r:id="rId45"/>
    <p:sldId id="507" r:id="rId46"/>
    <p:sldId id="508" r:id="rId47"/>
    <p:sldId id="311" r:id="rId48"/>
    <p:sldId id="313" r:id="rId49"/>
    <p:sldId id="315" r:id="rId50"/>
    <p:sldId id="316" r:id="rId51"/>
    <p:sldId id="278" r:id="rId52"/>
    <p:sldId id="429" r:id="rId53"/>
    <p:sldId id="298" r:id="rId54"/>
    <p:sldId id="332" r:id="rId55"/>
    <p:sldId id="428" r:id="rId56"/>
    <p:sldId id="295" r:id="rId57"/>
    <p:sldId id="260" r:id="rId58"/>
    <p:sldId id="257" r:id="rId59"/>
    <p:sldId id="432" r:id="rId60"/>
    <p:sldId id="272" r:id="rId61"/>
    <p:sldId id="434" r:id="rId62"/>
    <p:sldId id="435" r:id="rId63"/>
    <p:sldId id="436" r:id="rId64"/>
    <p:sldId id="312" r:id="rId65"/>
    <p:sldId id="509" r:id="rId66"/>
    <p:sldId id="438" r:id="rId67"/>
    <p:sldId id="263" r:id="rId68"/>
    <p:sldId id="287" r:id="rId69"/>
    <p:sldId id="441" r:id="rId70"/>
    <p:sldId id="317" r:id="rId71"/>
    <p:sldId id="442" r:id="rId72"/>
    <p:sldId id="443" r:id="rId73"/>
    <p:sldId id="444" r:id="rId74"/>
    <p:sldId id="288" r:id="rId75"/>
    <p:sldId id="28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83"/>
    <a:srgbClr val="ECEEFF"/>
    <a:srgbClr val="D4A000"/>
    <a:srgbClr val="FFFFFF"/>
    <a:srgbClr val="33D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82692"/>
  </p:normalViewPr>
  <p:slideViewPr>
    <p:cSldViewPr snapToGrid="0" snapToObjects="1">
      <p:cViewPr varScale="1">
        <p:scale>
          <a:sx n="93" d="100"/>
          <a:sy n="93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18C99-CB46-B04D-B8A8-68C9E41934EF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C4A3-ED83-1747-BF0D-21535B635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“Expand” MPC in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40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r>
              <a:rPr lang="en-US" dirty="0"/>
              <a:t>Draw myself, Tal, and Adi</a:t>
            </a:r>
          </a:p>
          <a:p>
            <a:r>
              <a:rPr lang="en-US" dirty="0"/>
              <a:t>Draw FB logo</a:t>
            </a:r>
          </a:p>
          <a:p>
            <a:r>
              <a:rPr lang="en-US" dirty="0"/>
              <a:t>Draw </a:t>
            </a:r>
            <a:r>
              <a:rPr lang="en-US" dirty="0" err="1"/>
              <a:t>randos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9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79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dirty="0"/>
              <a:t>In more</a:t>
            </a:r>
            <a:r>
              <a:rPr lang="en-US" b="0" baseline="0" dirty="0"/>
              <a:t> detail, our setting is that parties all have their own private inputs</a:t>
            </a:r>
          </a:p>
          <a:p>
            <a:pPr algn="l" rtl="0"/>
            <a:r>
              <a:rPr lang="en-US" b="0" baseline="0" dirty="0"/>
              <a:t>parties each know who their neighbors are and can communicate directly only with their neighbors</a:t>
            </a:r>
          </a:p>
          <a:p>
            <a:pPr algn="l" rtl="0"/>
            <a:endParaRPr lang="en-US" b="0" baseline="0" dirty="0"/>
          </a:p>
          <a:p>
            <a:pPr algn="l" rtl="0"/>
            <a:r>
              <a:rPr lang="en-US" b="0" baseline="0" dirty="0"/>
              <a:t>Our goal is to compute any MPC realizable function on the inputs while revealing nothing about the inputs or the graph</a:t>
            </a:r>
          </a:p>
          <a:p>
            <a:pPr algn="l" rtl="0"/>
            <a:r>
              <a:rPr lang="en-US" b="0" baseline="0" dirty="0"/>
              <a:t>beyond minimal information, like the number of nodes or the diameter</a:t>
            </a:r>
          </a:p>
          <a:p>
            <a:pPr algn="l" rtl="0"/>
            <a:endParaRPr lang="en-US" b="0" baseline="0" dirty="0"/>
          </a:p>
          <a:p>
            <a:pPr algn="l" rtl="0"/>
            <a:r>
              <a:rPr lang="en-US" b="0" baseline="0" dirty="0"/>
              <a:t>To make our lives easier, we only need to realize topology-hiding broadcast. There are standard methods for compiling broadcast into MPC, and if the broadcast is TH, then the MPC will be as well.</a:t>
            </a: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53C991-37F0-4EFC-850D-7AE1C9B77B87}" type="slidenum">
              <a:rPr lang="he-IL" smtClean="0"/>
              <a:pPr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180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 even need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BC189-23A6-8948-B066-2285E5BCE7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5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Quantum == too unexpected</a:t>
            </a:r>
          </a:p>
          <a:p>
            <a:r>
              <a:rPr lang="en-US" dirty="0"/>
              <a:t>Remove Quantum</a:t>
            </a:r>
          </a:p>
          <a:p>
            <a:endParaRPr lang="en-US" dirty="0"/>
          </a:p>
          <a:p>
            <a:r>
              <a:rPr lang="en-US" dirty="0"/>
              <a:t>Consider a variety of adversarial models, spectrum from passive to malicious, highlight Delaying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7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88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90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89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7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explicit about the outline of talk is MPC, Hashing,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46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Semi-honest (first three)</a:t>
            </a:r>
          </a:p>
          <a:p>
            <a:pPr marL="228600" indent="-228600">
              <a:buAutoNum type="arabicPeriod"/>
            </a:pPr>
            <a:r>
              <a:rPr lang="en-US" dirty="0"/>
              <a:t>(4</a:t>
            </a:r>
            <a:r>
              <a:rPr lang="en-US" baseline="30000" dirty="0"/>
              <a:t>th</a:t>
            </a:r>
            <a:r>
              <a:rPr lang="en-US" dirty="0"/>
              <a:t> row) Start of my PhD ALM</a:t>
            </a:r>
          </a:p>
          <a:p>
            <a:pPr marL="228600" indent="-228600">
              <a:buAutoNum type="arabicPeriod"/>
            </a:pPr>
            <a:r>
              <a:rPr lang="en-US" dirty="0"/>
              <a:t>A little more power FS adversary or Delaying =&gt; impossible; NEGATIVE RESULTS</a:t>
            </a:r>
          </a:p>
          <a:p>
            <a:pPr marL="228600" indent="-228600">
              <a:buAutoNum type="arabicPeriod"/>
            </a:pPr>
            <a:r>
              <a:rPr lang="en-US" dirty="0"/>
              <a:t>FS can get around by allowing for leakage</a:t>
            </a:r>
          </a:p>
          <a:p>
            <a:pPr marL="228600" indent="-228600">
              <a:buAutoNum type="arabicPeriod"/>
            </a:pPr>
            <a:r>
              <a:rPr lang="en-US" dirty="0"/>
              <a:t>Delaying, must take power away from Adversary to get any result</a:t>
            </a:r>
          </a:p>
          <a:p>
            <a:pPr marL="228600" indent="-228600">
              <a:buAutoNum type="arabicPeriod"/>
            </a:pPr>
            <a:r>
              <a:rPr lang="en-US" dirty="0"/>
              <a:t>One last line: PKCR is key ingredient &amp; thesis contains a construction of PKCR from LWE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173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  <a:p>
            <a:r>
              <a:rPr lang="en-US" dirty="0"/>
              <a:t>Reference distributed algorithms of FLB: Byzantine agreements/Broadcast 1982 or 1983</a:t>
            </a:r>
          </a:p>
          <a:p>
            <a:r>
              <a:rPr lang="en-US" dirty="0"/>
              <a:t>IN THESIS</a:t>
            </a:r>
          </a:p>
          <a:p>
            <a:r>
              <a:rPr lang="en-US" dirty="0"/>
              <a:t>Mention it here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/>
              <a:t>https://</a:t>
            </a:r>
            <a:r>
              <a:rPr lang="en-US" dirty="0" err="1"/>
              <a:t>groups.csail.mit.edu</a:t>
            </a:r>
            <a:r>
              <a:rPr lang="en-US" dirty="0"/>
              <a:t>/</a:t>
            </a:r>
            <a:r>
              <a:rPr lang="en-US" dirty="0" err="1"/>
              <a:t>tds</a:t>
            </a:r>
            <a:r>
              <a:rPr lang="en-US" dirty="0"/>
              <a:t>/papers/Lynch/</a:t>
            </a:r>
            <a:r>
              <a:rPr lang="en-US" dirty="0" err="1"/>
              <a:t>FischerLynchMerritt-dc.pdf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246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renumber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17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75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Sketching algorithms for graphs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1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08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Non-robust (no h)</a:t>
            </a:r>
          </a:p>
          <a:p>
            <a:r>
              <a:rPr lang="en-US" dirty="0"/>
              <a:t>-&gt; Gap-Hamming predicate and then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6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537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“We would like to get PPH for properties other than equality, so…”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19F59-8B40-0643-A9F7-C544B0BAAC1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55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sorts of other things --- polytime vs </a:t>
            </a:r>
            <a:r>
              <a:rPr lang="en-US" dirty="0" err="1"/>
              <a:t>unbdd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7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focus on the gap-hamming predicate, which instead of just giving equal-or-not, can describe whether two inputs are close or far.</a:t>
            </a:r>
          </a:p>
          <a:p>
            <a:r>
              <a:rPr lang="en-US" dirty="0"/>
              <a:t>Ideally you want constant fraction for 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1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15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 larger center d if we assume exponentially secure CRHFs</a:t>
            </a:r>
          </a:p>
          <a:p>
            <a:r>
              <a:rPr lang="en-US" dirty="0"/>
              <a:t>(idea: subsets in the middle can be smaller)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3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the second construction, we can handle d = n/log 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44541-19AE-1A40-A625-44E14F0638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699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43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906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a world</a:t>
            </a:r>
          </a:p>
          <a:p>
            <a:r>
              <a:rPr lang="en-US" baseline="0" dirty="0"/>
              <a:t>Where one way functions don’t exist</a:t>
            </a:r>
          </a:p>
          <a:p>
            <a:r>
              <a:rPr lang="en-US" baseline="0" dirty="0"/>
              <a:t>Where </a:t>
            </a:r>
            <a:r>
              <a:rPr lang="en-US" baseline="0" dirty="0" err="1"/>
              <a:t>bpp</a:t>
            </a:r>
            <a:r>
              <a:rPr lang="en-US" baseline="0" dirty="0"/>
              <a:t> is functionally equivalent to NP</a:t>
            </a:r>
          </a:p>
          <a:p>
            <a:r>
              <a:rPr lang="en-US" baseline="0" dirty="0"/>
              <a:t>A world called </a:t>
            </a:r>
            <a:r>
              <a:rPr lang="en-US" baseline="0" dirty="0" err="1"/>
              <a:t>Pessiland</a:t>
            </a:r>
            <a:endParaRPr lang="en-US" baseline="0" dirty="0"/>
          </a:p>
          <a:p>
            <a:r>
              <a:rPr lang="en-US" baseline="0" dirty="0"/>
              <a:t>Can we still have meaningful cryptography</a:t>
            </a:r>
          </a:p>
          <a:p>
            <a:r>
              <a:rPr lang="en-US" baseline="0" dirty="0"/>
              <a:t>Three intrepid researchers find out!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75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this slide should introduce the core issues of a world without OWFs, why we rely on P ≠ NP for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200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this slide should introduce the core issues of a world without OWFs, why we rely on P ≠ NP for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89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put this in bold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79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technical-sounding terminology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03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put this in bold in the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416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off this discussion, let’s mention Merkle Puzzles, the original fine-grained key exchange. Based on either Random Oracles, or very very strong OWFs, we can get a key exchange with an N^2 “gap” between runtime and the time it takes an adversary to break.</a:t>
            </a:r>
          </a:p>
          <a:p>
            <a:r>
              <a:rPr lang="en-US" dirty="0"/>
              <a:t>But wait, we said we were in a world without OWFs…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r>
              <a:rPr lang="fi-FI" dirty="0"/>
              <a:t>A. Degwekar, V. Vaikuntanathan, and P. N. Vasudevan 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20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resources: space (</a:t>
            </a:r>
            <a:r>
              <a:rPr lang="en-US" dirty="0" err="1"/>
              <a:t>bdd</a:t>
            </a:r>
            <a:r>
              <a:rPr lang="en-US" dirty="0"/>
              <a:t> storage </a:t>
            </a:r>
            <a:r>
              <a:rPr lang="en-US" dirty="0" err="1"/>
              <a:t>Ueli</a:t>
            </a:r>
            <a:r>
              <a:rPr lang="en-US" dirty="0"/>
              <a:t> Mauer </a:t>
            </a:r>
            <a:r>
              <a:rPr lang="en-US" dirty="0" err="1"/>
              <a:t>etc</a:t>
            </a:r>
            <a:r>
              <a:rPr lang="en-US" dirty="0"/>
              <a:t>), parallel time (DVV)</a:t>
            </a:r>
          </a:p>
          <a:p>
            <a:endParaRPr lang="en-US" dirty="0"/>
          </a:p>
          <a:p>
            <a:r>
              <a:rPr lang="en-US" dirty="0"/>
              <a:t>n time, n^2 invert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pPr marL="228600" indent="-228600">
              <a:buAutoNum type="alphaUcPeriod"/>
            </a:pPr>
            <a:r>
              <a:rPr lang="fi-FI" dirty="0" err="1"/>
              <a:t>Degwekar</a:t>
            </a:r>
            <a:r>
              <a:rPr lang="fi-FI" dirty="0"/>
              <a:t>, V. Vaikuntanathan, and P. N. </a:t>
            </a:r>
            <a:r>
              <a:rPr lang="fi-FI" dirty="0" err="1"/>
              <a:t>Vasudevan</a:t>
            </a:r>
            <a:r>
              <a:rPr lang="fi-FI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30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resources: space (</a:t>
            </a:r>
            <a:r>
              <a:rPr lang="en-US" dirty="0" err="1"/>
              <a:t>bdd</a:t>
            </a:r>
            <a:r>
              <a:rPr lang="en-US" dirty="0"/>
              <a:t> storage </a:t>
            </a:r>
            <a:r>
              <a:rPr lang="en-US" dirty="0" err="1"/>
              <a:t>Ueli</a:t>
            </a:r>
            <a:r>
              <a:rPr lang="en-US" dirty="0"/>
              <a:t> Mauer </a:t>
            </a:r>
            <a:r>
              <a:rPr lang="en-US" dirty="0" err="1"/>
              <a:t>etc</a:t>
            </a:r>
            <a:r>
              <a:rPr lang="en-US" dirty="0"/>
              <a:t>), parallel time (DVV)</a:t>
            </a:r>
          </a:p>
          <a:p>
            <a:endParaRPr lang="en-US" dirty="0"/>
          </a:p>
          <a:p>
            <a:r>
              <a:rPr lang="en-US" dirty="0"/>
              <a:t>n time, n^2 invert</a:t>
            </a:r>
          </a:p>
          <a:p>
            <a:endParaRPr lang="en-US" dirty="0"/>
          </a:p>
          <a:p>
            <a:r>
              <a:rPr lang="en-US" dirty="0"/>
              <a:t>Merkle 78</a:t>
            </a:r>
          </a:p>
          <a:p>
            <a:r>
              <a:rPr lang="en-US" dirty="0"/>
              <a:t>E. </a:t>
            </a:r>
            <a:r>
              <a:rPr lang="en-US" dirty="0" err="1"/>
              <a:t>Biham</a:t>
            </a:r>
            <a:r>
              <a:rPr lang="en-US" dirty="0"/>
              <a:t>, Y. J. Goren, and Y. </a:t>
            </a:r>
            <a:r>
              <a:rPr lang="en-US" dirty="0" err="1"/>
              <a:t>Ishai</a:t>
            </a:r>
            <a:r>
              <a:rPr lang="en-US" dirty="0"/>
              <a:t>. 08,</a:t>
            </a:r>
          </a:p>
          <a:p>
            <a:r>
              <a:rPr lang="en-US" dirty="0"/>
              <a:t>M. Ball, A. Rosen, M. Sabin, and P. N. </a:t>
            </a:r>
            <a:r>
              <a:rPr lang="en-US" dirty="0" err="1"/>
              <a:t>Vasudevan</a:t>
            </a:r>
            <a:r>
              <a:rPr lang="en-US" dirty="0"/>
              <a:t> 18</a:t>
            </a:r>
          </a:p>
          <a:p>
            <a:pPr marL="228600" indent="-228600">
              <a:buAutoNum type="alphaUcPeriod"/>
            </a:pPr>
            <a:r>
              <a:rPr lang="fi-FI" dirty="0" err="1"/>
              <a:t>Degwekar</a:t>
            </a:r>
            <a:r>
              <a:rPr lang="fi-FI" dirty="0"/>
              <a:t>, V. Vaikuntanathan, and P. N. </a:t>
            </a:r>
            <a:r>
              <a:rPr lang="fi-FI" dirty="0" err="1"/>
              <a:t>Vasudevan</a:t>
            </a:r>
            <a:r>
              <a:rPr lang="fi-FI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8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forget definitions and assumptions… directly to construction!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886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73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Merkle fail?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15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5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294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  <a:p>
            <a:r>
              <a:rPr lang="en-US" dirty="0"/>
              <a:t>After minimizing </a:t>
            </a:r>
            <a:r>
              <a:rPr lang="en-US" dirty="0" err="1"/>
              <a:t>wrt</a:t>
            </a:r>
            <a:r>
              <a:rPr lang="en-US" dirty="0"/>
              <a:t> ell and n, we get that A &amp; B only need n^{2k – 2} time to run this protocol.</a:t>
            </a:r>
          </a:p>
          <a:p>
            <a:r>
              <a:rPr lang="en-US" dirty="0"/>
              <a:t>ell = n^{2k – 4}</a:t>
            </a:r>
          </a:p>
          <a:p>
            <a:r>
              <a:rPr lang="en-US" dirty="0"/>
              <a:t>… Hope that Eve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People also look at active MITM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74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72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85</a:t>
            </a:r>
          </a:p>
          <a:p>
            <a:r>
              <a:rPr lang="en-US" dirty="0"/>
              <a:t>Maybe don’t go through the reduction...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7C400-7923-DA49-A866-A34B4959286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732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9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0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8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main three directions.. This is what I’m talking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56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7C4A3-ED83-1747-BF0D-21535B63574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1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5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7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2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2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9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94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30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21090-3F6A-FD43-B594-750DBA5B2E0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5D863-D172-704C-9DAE-3856B91C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5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36.png"/><Relationship Id="rId3" Type="http://schemas.openxmlformats.org/officeDocument/2006/relationships/image" Target="../media/image2.png"/><Relationship Id="rId21" Type="http://schemas.openxmlformats.org/officeDocument/2006/relationships/image" Target="../media/image40.png"/><Relationship Id="rId17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5.tiff"/><Relationship Id="rId19" Type="http://schemas.openxmlformats.org/officeDocument/2006/relationships/image" Target="../media/image37.png"/><Relationship Id="rId4" Type="http://schemas.openxmlformats.org/officeDocument/2006/relationships/image" Target="../media/image3.png"/><Relationship Id="rId14" Type="http://schemas.openxmlformats.org/officeDocument/2006/relationships/image" Target="../media/image39.png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5" Type="http://schemas.openxmlformats.org/officeDocument/2006/relationships/image" Target="../media/image41.tiff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.tif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4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86.png"/><Relationship Id="rId10" Type="http://schemas.openxmlformats.org/officeDocument/2006/relationships/image" Target="../media/image51.png"/><Relationship Id="rId4" Type="http://schemas.openxmlformats.org/officeDocument/2006/relationships/image" Target="../media/image85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4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4.png"/><Relationship Id="rId7" Type="http://schemas.openxmlformats.org/officeDocument/2006/relationships/image" Target="../media/image8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0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1.png"/><Relationship Id="rId30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Relationship Id="rId30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image" Target="../media/image420.png"/><Relationship Id="rId18" Type="http://schemas.openxmlformats.org/officeDocument/2006/relationships/image" Target="../media/image47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1.png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12.png"/><Relationship Id="rId5" Type="http://schemas.openxmlformats.org/officeDocument/2006/relationships/image" Target="../media/image350.png"/><Relationship Id="rId15" Type="http://schemas.openxmlformats.org/officeDocument/2006/relationships/image" Target="../media/image44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Relationship Id="rId14" Type="http://schemas.openxmlformats.org/officeDocument/2006/relationships/image" Target="../media/image4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microsoft.com/office/2007/relationships/hdphoto" Target="../media/hdphoto3.wdp"/><Relationship Id="rId9" Type="http://schemas.openxmlformats.org/officeDocument/2006/relationships/image" Target="../media/image54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png"/><Relationship Id="rId12" Type="http://schemas.microsoft.com/office/2007/relationships/hdphoto" Target="../media/hdphoto3.wdp"/><Relationship Id="rId17" Type="http://schemas.openxmlformats.org/officeDocument/2006/relationships/image" Target="../media/image62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15" Type="http://schemas.openxmlformats.org/officeDocument/2006/relationships/image" Target="../media/image590.png"/><Relationship Id="rId10" Type="http://schemas.openxmlformats.org/officeDocument/2006/relationships/image" Target="../media/image610.png"/><Relationship Id="rId14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29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620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7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930.png"/><Relationship Id="rId7" Type="http://schemas.openxmlformats.org/officeDocument/2006/relationships/image" Target="../media/image16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0.png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21.png"/><Relationship Id="rId7" Type="http://schemas.openxmlformats.org/officeDocument/2006/relationships/image" Target="../media/image210.png"/><Relationship Id="rId12" Type="http://schemas.openxmlformats.org/officeDocument/2006/relationships/image" Target="../media/image2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200.png"/><Relationship Id="rId15" Type="http://schemas.openxmlformats.org/officeDocument/2006/relationships/image" Target="../media/image251.png"/><Relationship Id="rId4" Type="http://schemas.openxmlformats.org/officeDocument/2006/relationships/image" Target="../media/image171.png"/><Relationship Id="rId9" Type="http://schemas.openxmlformats.org/officeDocument/2006/relationships/image" Target="../media/image231.png"/><Relationship Id="rId14" Type="http://schemas.openxmlformats.org/officeDocument/2006/relationships/image" Target="../media/image24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20.png"/><Relationship Id="rId18" Type="http://schemas.openxmlformats.org/officeDocument/2006/relationships/image" Target="../media/image351.png"/><Relationship Id="rId21" Type="http://schemas.openxmlformats.org/officeDocument/2006/relationships/image" Target="../media/image372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342.pn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01.png"/><Relationship Id="rId15" Type="http://schemas.openxmlformats.org/officeDocument/2006/relationships/image" Target="../media/image72.png"/><Relationship Id="rId23" Type="http://schemas.openxmlformats.org/officeDocument/2006/relationships/image" Target="../media/image15.png"/><Relationship Id="rId10" Type="http://schemas.openxmlformats.org/officeDocument/2006/relationships/image" Target="../media/image290.png"/><Relationship Id="rId19" Type="http://schemas.openxmlformats.org/officeDocument/2006/relationships/image" Target="../media/image73.tiff"/><Relationship Id="rId9" Type="http://schemas.openxmlformats.org/officeDocument/2006/relationships/image" Target="../media/image280.png"/><Relationship Id="rId14" Type="http://schemas.openxmlformats.org/officeDocument/2006/relationships/image" Target="../media/image33.png"/><Relationship Id="rId2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microsoft.com/office/2007/relationships/hdphoto" Target="../media/hdphoto5.wdp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3" Type="http://schemas.openxmlformats.org/officeDocument/2006/relationships/image" Target="../media/image7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31.png"/><Relationship Id="rId10" Type="http://schemas.openxmlformats.org/officeDocument/2006/relationships/image" Target="../media/image311.png"/><Relationship Id="rId9" Type="http://schemas.openxmlformats.org/officeDocument/2006/relationships/image" Target="../media/image3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15.png"/><Relationship Id="rId12" Type="http://schemas.openxmlformats.org/officeDocument/2006/relationships/image" Target="../media/image40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3.tiff"/><Relationship Id="rId10" Type="http://schemas.openxmlformats.org/officeDocument/2006/relationships/image" Target="../media/image391.png"/><Relationship Id="rId9" Type="http://schemas.openxmlformats.org/officeDocument/2006/relationships/image" Target="../media/image77.png"/><Relationship Id="rId14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414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61.png"/><Relationship Id="rId15" Type="http://schemas.openxmlformats.org/officeDocument/2006/relationships/image" Target="../media/image15.png"/><Relationship Id="rId10" Type="http://schemas.openxmlformats.org/officeDocument/2006/relationships/image" Target="../media/image380.png"/><Relationship Id="rId9" Type="http://schemas.openxmlformats.org/officeDocument/2006/relationships/image" Target="../media/image73.tiff"/><Relationship Id="rId1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tiff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microsoft.com/office/2007/relationships/hdphoto" Target="../media/hdphoto8.wdp"/><Relationship Id="rId5" Type="http://schemas.openxmlformats.org/officeDocument/2006/relationships/image" Target="../media/image162.png"/><Relationship Id="rId10" Type="http://schemas.openxmlformats.org/officeDocument/2006/relationships/image" Target="../media/image79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BF0675-BC4E-D145-965C-622003EB3F61}"/>
              </a:ext>
            </a:extLst>
          </p:cNvPr>
          <p:cNvSpPr/>
          <p:nvPr/>
        </p:nvSpPr>
        <p:spPr>
          <a:xfrm>
            <a:off x="3430721" y="3673929"/>
            <a:ext cx="10510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A7637-6724-414D-902B-898AF35F61DC}"/>
              </a:ext>
            </a:extLst>
          </p:cNvPr>
          <p:cNvSpPr/>
          <p:nvPr/>
        </p:nvSpPr>
        <p:spPr>
          <a:xfrm>
            <a:off x="4643086" y="3673929"/>
            <a:ext cx="1695744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1C443A-CAD6-A94D-B9AA-1D37CD31287A}"/>
              </a:ext>
            </a:extLst>
          </p:cNvPr>
          <p:cNvSpPr/>
          <p:nvPr/>
        </p:nvSpPr>
        <p:spPr>
          <a:xfrm>
            <a:off x="7401342" y="3673929"/>
            <a:ext cx="2281501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2421-144D-E745-973A-6D9037FC2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831"/>
            <a:ext cx="9144000" cy="24160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Relationships Between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Functionality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Security</a:t>
            </a:r>
            <a:r>
              <a:rPr lang="en-US" b="1" dirty="0"/>
              <a:t>,</a:t>
            </a:r>
            <a:br>
              <a:rPr lang="en-US" b="1" dirty="0"/>
            </a:br>
            <a:r>
              <a:rPr lang="en-US" b="1" dirty="0"/>
              <a:t>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Privacy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964F0-052A-DB4F-92EE-A97E1A58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3296" y="4978238"/>
            <a:ext cx="4165600" cy="1157630"/>
          </a:xfrm>
        </p:spPr>
        <p:txBody>
          <a:bodyPr>
            <a:normAutofit/>
          </a:bodyPr>
          <a:lstStyle/>
          <a:p>
            <a:r>
              <a:rPr lang="en-US" dirty="0"/>
              <a:t>Rio </a:t>
            </a:r>
            <a:r>
              <a:rPr lang="en-US" dirty="0" err="1"/>
              <a:t>LaVigne</a:t>
            </a:r>
            <a:endParaRPr lang="en-US" dirty="0"/>
          </a:p>
          <a:p>
            <a:r>
              <a:rPr lang="en-US" dirty="0"/>
              <a:t>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E07FF-D2F7-504C-8FD1-74EA504C7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1" y="21698"/>
            <a:ext cx="2931911" cy="2931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47542B-8066-C04E-8548-E35DB556E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>
            <a:off x="9312530" y="1374570"/>
            <a:ext cx="1694137" cy="2428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9F62C8-ED6F-E140-BA71-6369B9E3B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52" t="15105" r="19796"/>
          <a:stretch/>
        </p:blipFill>
        <p:spPr>
          <a:xfrm>
            <a:off x="5163402" y="4392165"/>
            <a:ext cx="1925725" cy="2478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F432A-D62F-9548-9326-6DD90A052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530" y="4270386"/>
            <a:ext cx="2216260" cy="248388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A4F895E-6F40-964D-9602-25AA39EDB9A3}"/>
              </a:ext>
            </a:extLst>
          </p:cNvPr>
          <p:cNvSpPr txBox="1">
            <a:spLocks/>
          </p:cNvSpPr>
          <p:nvPr/>
        </p:nvSpPr>
        <p:spPr>
          <a:xfrm>
            <a:off x="2184602" y="3790668"/>
            <a:ext cx="7974996" cy="664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For MPC, Hashing,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31981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Better* Security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4436AD-7165-6440-B17D-F7D35040E4BA}"/>
              </a:ext>
            </a:extLst>
          </p:cNvPr>
          <p:cNvSpPr/>
          <p:nvPr/>
        </p:nvSpPr>
        <p:spPr>
          <a:xfrm>
            <a:off x="7290305" y="5313029"/>
            <a:ext cx="4664586" cy="760746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*subjective &amp; situational</a:t>
            </a:r>
          </a:p>
        </p:txBody>
      </p:sp>
    </p:spTree>
    <p:extLst>
      <p:ext uri="{BB962C8B-B14F-4D97-AF65-F5344CB8AC3E}">
        <p14:creationId xmlns:p14="http://schemas.microsoft.com/office/powerpoint/2010/main" val="15222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Better* Security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54436AD-7165-6440-B17D-F7D35040E4BA}"/>
              </a:ext>
            </a:extLst>
          </p:cNvPr>
          <p:cNvSpPr/>
          <p:nvPr/>
        </p:nvSpPr>
        <p:spPr>
          <a:xfrm>
            <a:off x="7290305" y="5313029"/>
            <a:ext cx="4664586" cy="760746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*subjective &amp; situational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44583E-B4FC-114C-867E-942EEB4EFAC3}"/>
              </a:ext>
            </a:extLst>
          </p:cNvPr>
          <p:cNvCxnSpPr>
            <a:cxnSpLocks/>
          </p:cNvCxnSpPr>
          <p:nvPr/>
        </p:nvCxnSpPr>
        <p:spPr>
          <a:xfrm>
            <a:off x="5818909" y="5015346"/>
            <a:ext cx="160712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8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7ED3C2-07A5-E54B-B21F-D5A423ACD8CB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MPC with Better Privacy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71E8A6-1C70-254F-9B1C-02BB7732CB75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Hashing with Better Functionality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42904E-F413-4A47-9E95-4F8795D8D122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Encryption with Different Security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E5A8A7-C91F-8B4E-8A34-519709766478}"/>
              </a:ext>
            </a:extLst>
          </p:cNvPr>
          <p:cNvSpPr/>
          <p:nvPr/>
        </p:nvSpPr>
        <p:spPr>
          <a:xfrm>
            <a:off x="1447222" y="93814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BBB07D-C82C-7044-AA6E-996509ECFCEF}"/>
              </a:ext>
            </a:extLst>
          </p:cNvPr>
          <p:cNvSpPr/>
          <p:nvPr/>
        </p:nvSpPr>
        <p:spPr>
          <a:xfrm>
            <a:off x="1447222" y="270162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E1BE60D-0458-7047-AB05-5E7891585C99}"/>
              </a:ext>
            </a:extLst>
          </p:cNvPr>
          <p:cNvSpPr/>
          <p:nvPr/>
        </p:nvSpPr>
        <p:spPr>
          <a:xfrm>
            <a:off x="1447222" y="446510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Fine-Grained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252690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94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2E73272-B7D4-5A40-9C49-C626342AD50E}"/>
              </a:ext>
            </a:extLst>
          </p:cNvPr>
          <p:cNvGrpSpPr/>
          <p:nvPr/>
        </p:nvGrpSpPr>
        <p:grpSpPr>
          <a:xfrm>
            <a:off x="2793640" y="1251850"/>
            <a:ext cx="6286129" cy="5390373"/>
            <a:chOff x="2071914" y="226697"/>
            <a:chExt cx="7518775" cy="64473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DA3A784-6762-0941-A7D0-D325BED8D41C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979CA9-FD0C-A942-BB20-9D70E9005223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A138CDD-89B3-F14F-BFB1-D3A1976BAD8F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31B367-F2A0-F74E-A006-69EAD64B025C}"/>
                </a:ext>
              </a:extLst>
            </p:cNvPr>
            <p:cNvCxnSpPr>
              <a:cxnSpLocks/>
              <a:stCxn id="29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CE8B90-A559-EF4E-A538-27BB5EDBAC40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6D4347-C9EB-B048-B489-E8C405B516EB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7C1871B-7A24-B140-8E58-684D8508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14251E7-0F6D-8048-8839-89C4DC62E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E43DECA-4949-5C45-B20F-76973C6B1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17036EF-5538-2241-BBE3-4AE39CA5CB26}"/>
              </a:ext>
            </a:extLst>
          </p:cNvPr>
          <p:cNvSpPr/>
          <p:nvPr/>
        </p:nvSpPr>
        <p:spPr>
          <a:xfrm>
            <a:off x="1290222" y="1179581"/>
            <a:ext cx="9711351" cy="5583416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37032C7-30A8-BC43-AF69-5F596C4F4772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FF3987-9DDE-6645-9A5E-D93A1E8A29B6}"/>
              </a:ext>
            </a:extLst>
          </p:cNvPr>
          <p:cNvGrpSpPr/>
          <p:nvPr/>
        </p:nvGrpSpPr>
        <p:grpSpPr>
          <a:xfrm>
            <a:off x="1089890" y="2085114"/>
            <a:ext cx="10421789" cy="4270596"/>
            <a:chOff x="1462423" y="2518080"/>
            <a:chExt cx="10421789" cy="427059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4EC9AE2-F343-5D4C-BD9A-CC0C74EF5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5251" y="3311083"/>
              <a:ext cx="2022496" cy="282123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8265832-ED76-7E4A-9505-E176DD331842}"/>
                </a:ext>
              </a:extLst>
            </p:cNvPr>
            <p:cNvCxnSpPr>
              <a:cxnSpLocks/>
            </p:cNvCxnSpPr>
            <p:nvPr/>
          </p:nvCxnSpPr>
          <p:spPr>
            <a:xfrm>
              <a:off x="4115434" y="3237822"/>
              <a:ext cx="1565110" cy="496777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59D4D68-FA16-5E4E-8BCB-C06948965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494" y="3693767"/>
              <a:ext cx="1551839" cy="284514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03E35D4-BD82-FB48-A064-92CF46122F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7844" y="5156074"/>
              <a:ext cx="262818" cy="138283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95C347A-BF5E-744D-B2F2-A073AC12C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7845" y="3274453"/>
              <a:ext cx="262817" cy="188162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FE7DE0-5B64-7540-BC3F-1C6ED1B1CA40}"/>
                </a:ext>
              </a:extLst>
            </p:cNvPr>
            <p:cNvCxnSpPr>
              <a:cxnSpLocks/>
            </p:cNvCxnSpPr>
            <p:nvPr/>
          </p:nvCxnSpPr>
          <p:spPr>
            <a:xfrm>
              <a:off x="2906192" y="5022992"/>
              <a:ext cx="971652" cy="133082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EF62C71-119E-674D-A7BE-F9D73CA8A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3204" y="3254374"/>
              <a:ext cx="1172232" cy="178993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0E43D9-074F-5346-B27C-ABB19F9592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121" y="5063035"/>
              <a:ext cx="1125779" cy="937352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EBDB23-F51B-4E40-BD58-F1CD301203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5252" y="3593206"/>
              <a:ext cx="737954" cy="1393887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BE76DE-5B27-DA42-BBA2-947F3B817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7845" y="3530007"/>
              <a:ext cx="5281173" cy="164100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FA7568D-FE25-FD45-8BB1-E8A3A9C8BF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66295" y="3486210"/>
              <a:ext cx="1069332" cy="2361283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CBEF8A-B924-0B4F-935B-EEC2AC7886D2}"/>
                </a:ext>
              </a:extLst>
            </p:cNvPr>
            <p:cNvCxnSpPr/>
            <p:nvPr/>
          </p:nvCxnSpPr>
          <p:spPr>
            <a:xfrm flipV="1">
              <a:off x="10287914" y="4789942"/>
              <a:ext cx="1473435" cy="108737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2EC04C-87E8-3142-8C2E-BB1AF856EDD2}"/>
                </a:ext>
              </a:extLst>
            </p:cNvPr>
            <p:cNvCxnSpPr/>
            <p:nvPr/>
          </p:nvCxnSpPr>
          <p:spPr>
            <a:xfrm>
              <a:off x="9186924" y="3518876"/>
              <a:ext cx="2538326" cy="123547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AA1A849-DC6A-2E45-9942-A17067FF62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0662" y="5880395"/>
              <a:ext cx="6075878" cy="696782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45A9AF-B75B-D043-AB7C-D7FA7F6C35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1918" y="3702813"/>
              <a:ext cx="4594790" cy="219078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410D20F-3B49-9F49-9B93-525848A301FD}"/>
                </a:ext>
              </a:extLst>
            </p:cNvPr>
            <p:cNvGrpSpPr/>
            <p:nvPr/>
          </p:nvGrpSpPr>
          <p:grpSpPr>
            <a:xfrm>
              <a:off x="1462423" y="2518080"/>
              <a:ext cx="10421789" cy="4270596"/>
              <a:chOff x="1462423" y="2518080"/>
              <a:chExt cx="10421789" cy="4270596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E8C60EA2-A5FD-3648-BC7E-F83F96263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462423" y="5374232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63A852F-05BD-E944-915B-D64A797BE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478936" y="4326909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78B70E82-3A80-0544-BF90-FDBC9F646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80604" y="5828572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D25E343-6C60-4244-A385-8672B7F42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852095" y="5155500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A2B448F-60DC-2D45-8BE9-ADC2409DEE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154799" y="3955185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51A1E314-FD90-DE46-B30D-E208C583F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794312" y="2742709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F7890D95-EDC5-3648-9903-2538EC49D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73599" y="3004313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5B8F196-3AD4-AA48-A284-9FDB9D8B5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780604" y="2518080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9180488-3F00-E243-91E9-FBE1D8393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9523" y="2832496"/>
                <a:ext cx="729413" cy="960104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97F233B-50DC-EC4E-B507-956B6B8F7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49429" y="4532219"/>
                <a:ext cx="729413" cy="96010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129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44A2C7-216A-364E-A3A6-956D263EDC44}"/>
              </a:ext>
            </a:extLst>
          </p:cNvPr>
          <p:cNvCxnSpPr/>
          <p:nvPr/>
        </p:nvCxnSpPr>
        <p:spPr>
          <a:xfrm>
            <a:off x="2595300" y="2191027"/>
            <a:ext cx="3698721" cy="363928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B080F-9E32-CF43-A4DD-58190C79A933}"/>
              </a:ext>
            </a:extLst>
          </p:cNvPr>
          <p:cNvCxnSpPr/>
          <p:nvPr/>
        </p:nvCxnSpPr>
        <p:spPr>
          <a:xfrm flipH="1" flipV="1">
            <a:off x="6384879" y="2554955"/>
            <a:ext cx="273575" cy="1065714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2C5ECE-1C49-AD4B-A28A-F4C6E90FC7D4}"/>
              </a:ext>
            </a:extLst>
          </p:cNvPr>
          <p:cNvCxnSpPr/>
          <p:nvPr/>
        </p:nvCxnSpPr>
        <p:spPr>
          <a:xfrm flipH="1">
            <a:off x="6156278" y="1885906"/>
            <a:ext cx="1459744" cy="658220"/>
          </a:xfrm>
          <a:prstGeom prst="line">
            <a:avLst/>
          </a:prstGeom>
          <a:ln w="63500">
            <a:solidFill>
              <a:srgbClr val="4563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6FFFB36-3EBB-B84B-AA1D-386B585C4852}"/>
              </a:ext>
            </a:extLst>
          </p:cNvPr>
          <p:cNvGrpSpPr/>
          <p:nvPr/>
        </p:nvGrpSpPr>
        <p:grpSpPr>
          <a:xfrm>
            <a:off x="2289173" y="924974"/>
            <a:ext cx="7470326" cy="3424882"/>
            <a:chOff x="-1201162" y="2005134"/>
            <a:chExt cx="9987051" cy="45787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203D12-5915-1046-9258-3DDCB3A51CD3}"/>
                </a:ext>
              </a:extLst>
            </p:cNvPr>
            <p:cNvGrpSpPr/>
            <p:nvPr/>
          </p:nvGrpSpPr>
          <p:grpSpPr>
            <a:xfrm>
              <a:off x="-1201162" y="2005134"/>
              <a:ext cx="9987051" cy="4578712"/>
              <a:chOff x="914633" y="917487"/>
              <a:chExt cx="9987051" cy="457871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36A2C96-0AE6-2248-94DE-355B1398FAAE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V="1">
                <a:off x="2497001" y="3096602"/>
                <a:ext cx="3893166" cy="766679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98DB850-FB30-5345-B557-899AE40E9ABB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V="1">
                <a:off x="4631356" y="3096602"/>
                <a:ext cx="1758811" cy="2399597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5152640-8D3A-974D-9D94-AF8EAE87D162}"/>
                  </a:ext>
                </a:extLst>
              </p:cNvPr>
              <p:cNvCxnSpPr/>
              <p:nvPr/>
            </p:nvCxnSpPr>
            <p:spPr>
              <a:xfrm flipV="1">
                <a:off x="1562308" y="3098898"/>
                <a:ext cx="4797004" cy="1666805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28ADD8-4854-8A4C-BFD8-41EA85EC440D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H="1" flipV="1">
                <a:off x="6390167" y="3096602"/>
                <a:ext cx="2702122" cy="1063742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127F022-0B18-864E-AE3C-401AEA5683A4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 flipH="1">
                <a:off x="6390167" y="2623866"/>
                <a:ext cx="4511517" cy="472736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9084EE0-AE93-9E45-98AC-19E20FC0CC20}"/>
                  </a:ext>
                </a:extLst>
              </p:cNvPr>
              <p:cNvCxnSpPr>
                <a:endCxn id="9" idx="6"/>
              </p:cNvCxnSpPr>
              <p:nvPr/>
            </p:nvCxnSpPr>
            <p:spPr>
              <a:xfrm flipH="1">
                <a:off x="6415324" y="917487"/>
                <a:ext cx="1445907" cy="2130323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D19AA5-B99A-F947-A03C-F811067C0A22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>
                <a:off x="4761581" y="1340940"/>
                <a:ext cx="1628586" cy="1755662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7B5BB2F-C6E2-8C4C-B61C-712270126DD8}"/>
                  </a:ext>
                </a:extLst>
              </p:cNvPr>
              <p:cNvCxnSpPr>
                <a:endCxn id="9" idx="2"/>
              </p:cNvCxnSpPr>
              <p:nvPr/>
            </p:nvCxnSpPr>
            <p:spPr>
              <a:xfrm>
                <a:off x="3809044" y="1903714"/>
                <a:ext cx="2434497" cy="1144096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0A2779-4F84-4B4C-8C96-036312141CDA}"/>
                  </a:ext>
                </a:extLst>
              </p:cNvPr>
              <p:cNvCxnSpPr>
                <a:endCxn id="9" idx="5"/>
              </p:cNvCxnSpPr>
              <p:nvPr/>
            </p:nvCxnSpPr>
            <p:spPr>
              <a:xfrm>
                <a:off x="914633" y="1633341"/>
                <a:ext cx="5475534" cy="1463261"/>
              </a:xfrm>
              <a:prstGeom prst="line">
                <a:avLst/>
              </a:prstGeom>
              <a:ln w="38100">
                <a:solidFill>
                  <a:srgbClr val="678D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37420C0-9DE6-F749-AECA-291B5EA2CED2}"/>
                </a:ext>
              </a:extLst>
            </p:cNvPr>
            <p:cNvSpPr/>
            <p:nvPr/>
          </p:nvSpPr>
          <p:spPr>
            <a:xfrm>
              <a:off x="4127746" y="4066454"/>
              <a:ext cx="171783" cy="138006"/>
            </a:xfrm>
            <a:prstGeom prst="ellipse">
              <a:avLst/>
            </a:prstGeom>
            <a:ln>
              <a:solidFill>
                <a:srgbClr val="678D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2F5248-E5B8-DF44-A525-409D6D54EDF9}"/>
              </a:ext>
            </a:extLst>
          </p:cNvPr>
          <p:cNvGrpSpPr/>
          <p:nvPr/>
        </p:nvGrpSpPr>
        <p:grpSpPr>
          <a:xfrm>
            <a:off x="1842665" y="189666"/>
            <a:ext cx="8232677" cy="4219539"/>
            <a:chOff x="399133" y="92683"/>
            <a:chExt cx="11006235" cy="56410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7C2D0-4B50-954C-BAB5-70DFC97B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4291" y="3842803"/>
              <a:ext cx="975149" cy="12835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999728-61A4-6D4C-925D-C9F3F199C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7800" y="2938445"/>
              <a:ext cx="975149" cy="12835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E30D8B-4EDE-0743-AC00-375C0C114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459" y="4450209"/>
              <a:ext cx="975149" cy="1283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19830F9-E06A-9B42-8B72-B5ECD58FC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88639" y="3318334"/>
              <a:ext cx="975149" cy="128355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549140-3224-4A48-832F-E392AAF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30219" y="1713637"/>
              <a:ext cx="975149" cy="128355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18BDEC-F00B-B64D-895F-E0EB5A730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4492" y="92683"/>
              <a:ext cx="975149" cy="128355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70D3B7-79AB-AE4B-BB37-6C971821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0675" y="338689"/>
              <a:ext cx="975149" cy="12835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17562E9-6652-A14C-B977-415776251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2984" y="881858"/>
              <a:ext cx="975149" cy="128355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D489E1-FFD8-D54E-A95A-F0AF3785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9133" y="644493"/>
              <a:ext cx="975149" cy="1283559"/>
            </a:xfrm>
            <a:prstGeom prst="rect">
              <a:avLst/>
            </a:prstGeom>
          </p:spPr>
        </p:pic>
      </p:grpSp>
      <p:pic>
        <p:nvPicPr>
          <p:cNvPr id="29" name="Picture 28" descr="C:\Documents and Settings\Willy Wonka\Local Settings\Temporary Internet Files\Content.IE5\YMBBCSK0\facebook_icon[1].jpg">
            <a:extLst>
              <a:ext uri="{FF2B5EF4-FFF2-40B4-BE49-F238E27FC236}">
                <a16:creationId xmlns:a16="http://schemas.microsoft.com/office/drawing/2014/main" id="{55172B57-C5F6-264F-AF3D-1C6A140E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3325" y="1745441"/>
            <a:ext cx="1612100" cy="1612100"/>
          </a:xfrm>
          <a:prstGeom prst="rect">
            <a:avLst/>
          </a:pr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D03F987-A7CE-6941-BE0F-2D73921464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1"/>
          <a:stretch/>
        </p:blipFill>
        <p:spPr>
          <a:xfrm>
            <a:off x="7616022" y="1429924"/>
            <a:ext cx="869215" cy="9119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43D358-F12D-A748-954D-DCD481B928A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 r="81250" b="73542"/>
          <a:stretch/>
        </p:blipFill>
        <p:spPr>
          <a:xfrm>
            <a:off x="6230971" y="3620669"/>
            <a:ext cx="854965" cy="91196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F193BD4-631D-5B43-9D0D-6F027EA61A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21903"/>
          <a:stretch/>
        </p:blipFill>
        <p:spPr>
          <a:xfrm>
            <a:off x="1706274" y="1740074"/>
            <a:ext cx="889026" cy="90190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7388776-BB49-0742-AE82-82AC6304070C}"/>
              </a:ext>
            </a:extLst>
          </p:cNvPr>
          <p:cNvSpPr/>
          <p:nvPr/>
        </p:nvSpPr>
        <p:spPr>
          <a:xfrm>
            <a:off x="2335704" y="4503932"/>
            <a:ext cx="80983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Computes functions on data &amp; graph </a:t>
            </a:r>
            <a:r>
              <a:rPr lang="en-US" sz="3200" dirty="0">
                <a:sym typeface="Wingdings"/>
              </a:rPr>
              <a:t></a:t>
            </a:r>
            <a:endParaRPr lang="en-US" sz="3200" dirty="0"/>
          </a:p>
          <a:p>
            <a:r>
              <a:rPr lang="en-US" sz="3200" dirty="0"/>
              <a:t>Holds personal data &amp; “social graph” </a:t>
            </a:r>
            <a:r>
              <a:rPr lang="en-US" sz="3200" dirty="0">
                <a:sym typeface="Wingdings"/>
              </a:rPr>
              <a:t></a:t>
            </a:r>
            <a:endParaRPr lang="en-US" sz="3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819C83-0A4D-8548-94D0-159CB86E75E4}"/>
              </a:ext>
            </a:extLst>
          </p:cNvPr>
          <p:cNvSpPr/>
          <p:nvPr/>
        </p:nvSpPr>
        <p:spPr>
          <a:xfrm>
            <a:off x="1674196" y="5673808"/>
            <a:ext cx="8930358" cy="8454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Facebook = “trusted third party”</a:t>
            </a:r>
          </a:p>
        </p:txBody>
      </p:sp>
    </p:spTree>
    <p:extLst>
      <p:ext uri="{BB962C8B-B14F-4D97-AF65-F5344CB8AC3E}">
        <p14:creationId xmlns:p14="http://schemas.microsoft.com/office/powerpoint/2010/main" val="252596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C0A104-7DF7-6E47-88BF-1CABE8756C4E}"/>
              </a:ext>
            </a:extLst>
          </p:cNvPr>
          <p:cNvGrpSpPr/>
          <p:nvPr/>
        </p:nvGrpSpPr>
        <p:grpSpPr>
          <a:xfrm>
            <a:off x="2514005" y="3116860"/>
            <a:ext cx="7639976" cy="3397844"/>
            <a:chOff x="2514005" y="2978310"/>
            <a:chExt cx="7639976" cy="339784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EF601A-1D6C-F34A-A5F5-C8C26D2CA9E3}"/>
                </a:ext>
              </a:extLst>
            </p:cNvPr>
            <p:cNvCxnSpPr/>
            <p:nvPr/>
          </p:nvCxnSpPr>
          <p:spPr>
            <a:xfrm>
              <a:off x="2632364" y="3356546"/>
              <a:ext cx="2230581" cy="228742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9A6C13B-0F15-924C-8839-F45B4FFB048B}"/>
                </a:ext>
              </a:extLst>
            </p:cNvPr>
            <p:cNvCxnSpPr/>
            <p:nvPr/>
          </p:nvCxnSpPr>
          <p:spPr>
            <a:xfrm flipV="1">
              <a:off x="4862945" y="3172533"/>
              <a:ext cx="960719" cy="41275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2B6C79-433E-8F46-AE2D-136D80F05B79}"/>
                </a:ext>
              </a:extLst>
            </p:cNvPr>
            <p:cNvCxnSpPr/>
            <p:nvPr/>
          </p:nvCxnSpPr>
          <p:spPr>
            <a:xfrm flipV="1">
              <a:off x="5458691" y="3172534"/>
              <a:ext cx="364973" cy="292346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FC4746-3F51-2B4D-B0BB-58B606653859}"/>
                </a:ext>
              </a:extLst>
            </p:cNvPr>
            <p:cNvCxnSpPr/>
            <p:nvPr/>
          </p:nvCxnSpPr>
          <p:spPr>
            <a:xfrm flipH="1" flipV="1">
              <a:off x="3782291" y="5017524"/>
              <a:ext cx="1676400" cy="107847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D71FFD-A9ED-8D4D-BC95-68CC771BF4DB}"/>
                </a:ext>
              </a:extLst>
            </p:cNvPr>
            <p:cNvCxnSpPr/>
            <p:nvPr/>
          </p:nvCxnSpPr>
          <p:spPr>
            <a:xfrm flipH="1">
              <a:off x="3782291" y="3585288"/>
              <a:ext cx="1080654" cy="143223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92FE81-F5C5-0C4A-85AA-62254385C6F3}"/>
                </a:ext>
              </a:extLst>
            </p:cNvPr>
            <p:cNvCxnSpPr/>
            <p:nvPr/>
          </p:nvCxnSpPr>
          <p:spPr>
            <a:xfrm>
              <a:off x="2632364" y="4385009"/>
              <a:ext cx="1149927" cy="632515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43DA0BE-15F2-5C45-A42F-95A7A505AAC0}"/>
                </a:ext>
              </a:extLst>
            </p:cNvPr>
            <p:cNvCxnSpPr/>
            <p:nvPr/>
          </p:nvCxnSpPr>
          <p:spPr>
            <a:xfrm flipV="1">
              <a:off x="2632364" y="3585288"/>
              <a:ext cx="2230581" cy="79972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C3B63F5-22BC-E740-B269-A52071AE0949}"/>
                </a:ext>
              </a:extLst>
            </p:cNvPr>
            <p:cNvCxnSpPr/>
            <p:nvPr/>
          </p:nvCxnSpPr>
          <p:spPr>
            <a:xfrm flipH="1" flipV="1">
              <a:off x="2776070" y="4385009"/>
              <a:ext cx="262576" cy="1392336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609CD8-43C2-7A4D-B64A-0314E2795910}"/>
                </a:ext>
              </a:extLst>
            </p:cNvPr>
            <p:cNvCxnSpPr/>
            <p:nvPr/>
          </p:nvCxnSpPr>
          <p:spPr>
            <a:xfrm flipV="1">
              <a:off x="2603892" y="3356546"/>
              <a:ext cx="104353" cy="1008104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8AE7DA0-19D3-5D45-95FA-3C9AE9BEB110}"/>
                </a:ext>
              </a:extLst>
            </p:cNvPr>
            <p:cNvCxnSpPr/>
            <p:nvPr/>
          </p:nvCxnSpPr>
          <p:spPr>
            <a:xfrm>
              <a:off x="7793494" y="2978727"/>
              <a:ext cx="657784" cy="100642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A19052-1A9A-5E46-A52B-510A7E61D65E}"/>
                </a:ext>
              </a:extLst>
            </p:cNvPr>
            <p:cNvCxnSpPr/>
            <p:nvPr/>
          </p:nvCxnSpPr>
          <p:spPr>
            <a:xfrm flipH="1">
              <a:off x="3747654" y="3985148"/>
              <a:ext cx="4644353" cy="109602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1DADB3-93A0-3C48-9C4B-CCFB72EA22A5}"/>
                </a:ext>
              </a:extLst>
            </p:cNvPr>
            <p:cNvCxnSpPr/>
            <p:nvPr/>
          </p:nvCxnSpPr>
          <p:spPr>
            <a:xfrm flipH="1" flipV="1">
              <a:off x="8379935" y="3966683"/>
              <a:ext cx="471342" cy="1334484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DCE320-3A35-BB43-AC21-1082CA0F4110}"/>
                </a:ext>
              </a:extLst>
            </p:cNvPr>
            <p:cNvCxnSpPr/>
            <p:nvPr/>
          </p:nvCxnSpPr>
          <p:spPr>
            <a:xfrm flipV="1">
              <a:off x="8783777" y="4213789"/>
              <a:ext cx="1370204" cy="108737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580047-CFD0-0B4B-8F5D-E5168C41DF4F}"/>
                </a:ext>
              </a:extLst>
            </p:cNvPr>
            <p:cNvCxnSpPr/>
            <p:nvPr/>
          </p:nvCxnSpPr>
          <p:spPr>
            <a:xfrm flipV="1">
              <a:off x="7004257" y="5301167"/>
              <a:ext cx="1813270" cy="93337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CF12E1-9E25-5B44-9246-F223B0920CC7}"/>
                </a:ext>
              </a:extLst>
            </p:cNvPr>
            <p:cNvCxnSpPr/>
            <p:nvPr/>
          </p:nvCxnSpPr>
          <p:spPr>
            <a:xfrm>
              <a:off x="7793494" y="2978310"/>
              <a:ext cx="2360487" cy="123547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DD947D-14D4-5042-A986-F2DCF4961CD8}"/>
                </a:ext>
              </a:extLst>
            </p:cNvPr>
            <p:cNvCxnSpPr/>
            <p:nvPr/>
          </p:nvCxnSpPr>
          <p:spPr>
            <a:xfrm>
              <a:off x="5424941" y="6096000"/>
              <a:ext cx="1652290" cy="222311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FEA232-B1A2-3C40-BEA9-522040BB0A5B}"/>
                </a:ext>
              </a:extLst>
            </p:cNvPr>
            <p:cNvCxnSpPr/>
            <p:nvPr/>
          </p:nvCxnSpPr>
          <p:spPr>
            <a:xfrm flipV="1">
              <a:off x="5458691" y="5294177"/>
              <a:ext cx="3325086" cy="820288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ADB8A2-B69A-774E-8896-F443385437C6}"/>
                </a:ext>
              </a:extLst>
            </p:cNvPr>
            <p:cNvCxnSpPr/>
            <p:nvPr/>
          </p:nvCxnSpPr>
          <p:spPr>
            <a:xfrm flipH="1">
              <a:off x="3046300" y="5257860"/>
              <a:ext cx="5882283" cy="486039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A4A21A8-1CF6-9E4B-B6E6-F83EE86D0FF2}"/>
                </a:ext>
              </a:extLst>
            </p:cNvPr>
            <p:cNvCxnSpPr/>
            <p:nvPr/>
          </p:nvCxnSpPr>
          <p:spPr>
            <a:xfrm flipH="1" flipV="1">
              <a:off x="5823664" y="3230376"/>
              <a:ext cx="980929" cy="2967440"/>
            </a:xfrm>
            <a:prstGeom prst="line">
              <a:avLst/>
            </a:prstGeom>
            <a:ln w="38100">
              <a:solidFill>
                <a:srgbClr val="678D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37383B-346E-9946-809A-755C0D4EC970}"/>
                </a:ext>
              </a:extLst>
            </p:cNvPr>
            <p:cNvGrpSpPr/>
            <p:nvPr/>
          </p:nvGrpSpPr>
          <p:grpSpPr>
            <a:xfrm>
              <a:off x="2514005" y="3950629"/>
              <a:ext cx="5882679" cy="2425525"/>
              <a:chOff x="2514005" y="3950629"/>
              <a:chExt cx="5882679" cy="242552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196021F-1EA8-D849-9822-86D1EBAA950B}"/>
                  </a:ext>
                </a:extLst>
              </p:cNvPr>
              <p:cNvCxnSpPr/>
              <p:nvPr/>
            </p:nvCxnSpPr>
            <p:spPr>
              <a:xfrm flipV="1">
                <a:off x="7001509" y="4008472"/>
                <a:ext cx="1395175" cy="2367682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5B636CD-4912-AC41-A6B1-9643609B41A9}"/>
                  </a:ext>
                </a:extLst>
              </p:cNvPr>
              <p:cNvCxnSpPr/>
              <p:nvPr/>
            </p:nvCxnSpPr>
            <p:spPr>
              <a:xfrm flipH="1" flipV="1">
                <a:off x="2665014" y="4379516"/>
                <a:ext cx="4436785" cy="1898337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5D0C761-16AE-BC48-B5E8-32668F102FB2}"/>
                  </a:ext>
                </a:extLst>
              </p:cNvPr>
              <p:cNvCxnSpPr/>
              <p:nvPr/>
            </p:nvCxnSpPr>
            <p:spPr>
              <a:xfrm flipH="1">
                <a:off x="2514005" y="3950629"/>
                <a:ext cx="5861254" cy="457247"/>
              </a:xfrm>
              <a:prstGeom prst="line">
                <a:avLst/>
              </a:prstGeom>
              <a:ln w="635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49A853D-1FB5-1349-8C67-B956BF94B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65" y="1413039"/>
            <a:ext cx="8444752" cy="116541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i="1" dirty="0"/>
              <a:t>No trusted third party</a:t>
            </a:r>
            <a:br>
              <a:rPr lang="en-US" sz="3200" i="1" dirty="0"/>
            </a:br>
            <a:r>
              <a:rPr lang="en-US" sz="3600" dirty="0"/>
              <a:t>Privacy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for </a:t>
            </a:r>
            <a:r>
              <a:rPr lang="en-US" sz="3600" b="1" dirty="0">
                <a:solidFill>
                  <a:schemeClr val="accent5"/>
                </a:solidFill>
              </a:rPr>
              <a:t>data </a:t>
            </a:r>
            <a:r>
              <a:rPr lang="en-US" sz="3600" dirty="0"/>
              <a:t>&amp;</a:t>
            </a:r>
            <a:r>
              <a:rPr lang="en-US" sz="3600" b="1" dirty="0">
                <a:solidFill>
                  <a:schemeClr val="accent5"/>
                </a:solidFill>
              </a:rPr>
              <a:t> graph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2BB172-0C35-B446-8955-07E2DFBAE34B}"/>
              </a:ext>
            </a:extLst>
          </p:cNvPr>
          <p:cNvGrpSpPr/>
          <p:nvPr/>
        </p:nvGrpSpPr>
        <p:grpSpPr>
          <a:xfrm>
            <a:off x="2286011" y="2350979"/>
            <a:ext cx="8232677" cy="4219539"/>
            <a:chOff x="399133" y="92683"/>
            <a:chExt cx="11006235" cy="564108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49E8230-2C6E-5149-87CF-EB703F4F1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4291" y="3842803"/>
              <a:ext cx="975149" cy="12835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B3C2EDC-C5E9-B74E-BC44-28144AEA1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907800" y="2938445"/>
              <a:ext cx="975149" cy="12835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CA3FD9-CAE6-5346-891C-3A5F863A6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53459" y="4450209"/>
              <a:ext cx="975149" cy="12835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0C7559B-3F47-FE4B-8FEC-9392A4C0A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688639" y="3318334"/>
              <a:ext cx="975149" cy="128355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46E3B6-073F-224F-9719-D4F0B310B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30219" y="1713637"/>
              <a:ext cx="975149" cy="12835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303664D-8E1F-104B-A70F-B0BA390AC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74492" y="92683"/>
              <a:ext cx="975149" cy="128355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F42D415-B8BA-0643-991B-374CCD6E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480675" y="338689"/>
              <a:ext cx="975149" cy="128355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E9A6B4-7039-D14C-8404-1FC2AE36E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82984" y="881858"/>
              <a:ext cx="975149" cy="128355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8AEA6B8-B137-864F-A5BD-EEC136CC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9133" y="644493"/>
              <a:ext cx="975149" cy="1283559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AF9A87B-C7BB-D54A-ACB2-CA03016ED0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1"/>
          <a:stretch/>
        </p:blipFill>
        <p:spPr>
          <a:xfrm>
            <a:off x="8059368" y="3591237"/>
            <a:ext cx="869215" cy="9119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AB1F51-59CB-7C4C-8940-E5DA327B25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" r="81250" b="73542"/>
          <a:stretch/>
        </p:blipFill>
        <p:spPr>
          <a:xfrm>
            <a:off x="6674317" y="5781982"/>
            <a:ext cx="854965" cy="9119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6D83811-B956-C444-A91E-809B217F75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5" b="21903"/>
          <a:stretch/>
        </p:blipFill>
        <p:spPr>
          <a:xfrm>
            <a:off x="2149620" y="3901387"/>
            <a:ext cx="889026" cy="90190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1EEEAA1-DCF5-484C-B01C-FF4D9CD9A9F5}"/>
              </a:ext>
            </a:extLst>
          </p:cNvPr>
          <p:cNvSpPr/>
          <p:nvPr/>
        </p:nvSpPr>
        <p:spPr>
          <a:xfrm>
            <a:off x="1914613" y="338564"/>
            <a:ext cx="8672946" cy="960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Goal: Decentralized Social Network</a:t>
            </a:r>
          </a:p>
        </p:txBody>
      </p:sp>
    </p:spTree>
    <p:extLst>
      <p:ext uri="{BB962C8B-B14F-4D97-AF65-F5344CB8AC3E}">
        <p14:creationId xmlns:p14="http://schemas.microsoft.com/office/powerpoint/2010/main" val="21496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172C8-5FEB-E54E-8F5C-F1B7C55B52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339396" y="2557967"/>
            <a:ext cx="3385002" cy="5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4773B-0509-914B-9408-BF87713BCAA9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>
            <a:off x="5991961" y="2059175"/>
            <a:ext cx="1648919" cy="49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DD6C66-E90F-5B45-BA04-9688CC6A0607}"/>
              </a:ext>
            </a:extLst>
          </p:cNvPr>
          <p:cNvCxnSpPr>
            <a:cxnSpLocks/>
            <a:stCxn id="28" idx="1"/>
            <a:endCxn id="34" idx="1"/>
          </p:cNvCxnSpPr>
          <p:nvPr/>
        </p:nvCxnSpPr>
        <p:spPr>
          <a:xfrm flipH="1">
            <a:off x="4336446" y="2059175"/>
            <a:ext cx="1655515" cy="2526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2918-0397-AD41-8937-58748BE8CE40}"/>
              </a:ext>
            </a:extLst>
          </p:cNvPr>
          <p:cNvCxnSpPr>
            <a:cxnSpLocks/>
            <a:stCxn id="28" idx="6"/>
            <a:endCxn id="32" idx="0"/>
          </p:cNvCxnSpPr>
          <p:nvPr/>
        </p:nvCxnSpPr>
        <p:spPr>
          <a:xfrm>
            <a:off x="5891146" y="2100934"/>
            <a:ext cx="59056" cy="3076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8E2556-3FED-3B46-9AD0-DEC0A378CD90}"/>
              </a:ext>
            </a:extLst>
          </p:cNvPr>
          <p:cNvCxnSpPr>
            <a:cxnSpLocks/>
            <a:stCxn id="29" idx="5"/>
            <a:endCxn id="34" idx="0"/>
          </p:cNvCxnSpPr>
          <p:nvPr/>
        </p:nvCxnSpPr>
        <p:spPr>
          <a:xfrm flipH="1">
            <a:off x="4294687" y="2641485"/>
            <a:ext cx="3346193" cy="1926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59A48-D3BB-B247-BA3E-3467F64B3607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 flipH="1">
            <a:off x="5991961" y="2641485"/>
            <a:ext cx="1648919" cy="2553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8F5E9F-DDB4-1E45-8E98-1E96C78975D6}"/>
              </a:ext>
            </a:extLst>
          </p:cNvPr>
          <p:cNvSpPr/>
          <p:nvPr/>
        </p:nvSpPr>
        <p:spPr>
          <a:xfrm>
            <a:off x="0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903D8-012B-3F46-9E07-7DAEC61EC274}"/>
              </a:ext>
            </a:extLst>
          </p:cNvPr>
          <p:cNvSpPr/>
          <p:nvPr/>
        </p:nvSpPr>
        <p:spPr>
          <a:xfrm>
            <a:off x="1929901" y="3730979"/>
            <a:ext cx="7974082" cy="2759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Communication topology is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Complete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public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topologies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[Dolev-Dwork-Waarts-Yung’93, ..., Halevi-Ishai-Jain-Kushilevitz-Rabin’2016]</a:t>
            </a:r>
            <a:endParaRPr lang="en-US" sz="2400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8BB67F0-7178-3840-8FFC-60574548D14F}"/>
              </a:ext>
            </a:extLst>
          </p:cNvPr>
          <p:cNvSpPr/>
          <p:nvPr/>
        </p:nvSpPr>
        <p:spPr>
          <a:xfrm>
            <a:off x="1929901" y="1517709"/>
            <a:ext cx="7974082" cy="2123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Multiparty Computation (MPC) [Yao’86, Goldreich-Micali-Wigderson’87]:</a:t>
            </a:r>
          </a:p>
          <a:p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multiple parties can jointly compute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a function of their private inputs,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while </a:t>
            </a:r>
            <a:r>
              <a:rPr lang="en-US" sz="2400" i="1" dirty="0">
                <a:solidFill>
                  <a:schemeClr val="tx1"/>
                </a:solidFill>
                <a:latin typeface="Book Antiqua" panose="02040602050305030304" pitchFamily="18" charset="0"/>
              </a:rPr>
              <a:t>revealing nothing beyond the output</a:t>
            </a:r>
          </a:p>
        </p:txBody>
      </p:sp>
    </p:spTree>
    <p:extLst>
      <p:ext uri="{BB962C8B-B14F-4D97-AF65-F5344CB8AC3E}">
        <p14:creationId xmlns:p14="http://schemas.microsoft.com/office/powerpoint/2010/main" val="1726912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172C8-5FEB-E54E-8F5C-F1B7C55B52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339396" y="2557967"/>
            <a:ext cx="3385002" cy="5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4773B-0509-914B-9408-BF87713BCAA9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>
            <a:off x="5991961" y="2059175"/>
            <a:ext cx="1648919" cy="49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DD6C66-E90F-5B45-BA04-9688CC6A0607}"/>
              </a:ext>
            </a:extLst>
          </p:cNvPr>
          <p:cNvCxnSpPr>
            <a:cxnSpLocks/>
            <a:stCxn id="28" idx="1"/>
            <a:endCxn id="34" idx="1"/>
          </p:cNvCxnSpPr>
          <p:nvPr/>
        </p:nvCxnSpPr>
        <p:spPr>
          <a:xfrm flipH="1">
            <a:off x="4336446" y="2059175"/>
            <a:ext cx="1655515" cy="2526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2918-0397-AD41-8937-58748BE8CE40}"/>
              </a:ext>
            </a:extLst>
          </p:cNvPr>
          <p:cNvCxnSpPr>
            <a:cxnSpLocks/>
            <a:stCxn id="28" idx="6"/>
            <a:endCxn id="32" idx="0"/>
          </p:cNvCxnSpPr>
          <p:nvPr/>
        </p:nvCxnSpPr>
        <p:spPr>
          <a:xfrm>
            <a:off x="5891146" y="2100934"/>
            <a:ext cx="59056" cy="3076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8E2556-3FED-3B46-9AD0-DEC0A378CD90}"/>
              </a:ext>
            </a:extLst>
          </p:cNvPr>
          <p:cNvCxnSpPr>
            <a:cxnSpLocks/>
            <a:stCxn id="29" idx="5"/>
            <a:endCxn id="34" idx="0"/>
          </p:cNvCxnSpPr>
          <p:nvPr/>
        </p:nvCxnSpPr>
        <p:spPr>
          <a:xfrm flipH="1">
            <a:off x="4294687" y="2641485"/>
            <a:ext cx="3346193" cy="1926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59A48-D3BB-B247-BA3E-3467F64B3607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 flipH="1">
            <a:off x="5991961" y="2641485"/>
            <a:ext cx="1648919" cy="2553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28F5E9F-DDB4-1E45-8E98-1E96C78975D6}"/>
              </a:ext>
            </a:extLst>
          </p:cNvPr>
          <p:cNvSpPr/>
          <p:nvPr/>
        </p:nvSpPr>
        <p:spPr>
          <a:xfrm>
            <a:off x="0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4903D8-012B-3F46-9E07-7DAEC61EC274}"/>
              </a:ext>
            </a:extLst>
          </p:cNvPr>
          <p:cNvSpPr/>
          <p:nvPr/>
        </p:nvSpPr>
        <p:spPr>
          <a:xfrm>
            <a:off x="1929901" y="3730979"/>
            <a:ext cx="7974082" cy="27590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Communication topology is </a:t>
            </a:r>
            <a:r>
              <a:rPr lang="en-US" sz="3600" b="1" u="sng" dirty="0">
                <a:solidFill>
                  <a:schemeClr val="accent1">
                    <a:lumMod val="75000"/>
                  </a:schemeClr>
                </a:solidFill>
              </a:rPr>
              <a:t>public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/>
                </a:solidFill>
              </a:rPr>
              <a:t>Complete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General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public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topologies</a:t>
            </a:r>
            <a:br>
              <a:rPr lang="en-US" sz="2400" dirty="0"/>
            </a:b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[Dolev-Dwork-Waarts-Yung’93, ..., Halevi-Ishai-Jain-Kushilevitz-Rabin’2016]</a:t>
            </a:r>
            <a:endParaRPr lang="en-US" sz="2400" dirty="0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98BB67F0-7178-3840-8FFC-60574548D14F}"/>
              </a:ext>
            </a:extLst>
          </p:cNvPr>
          <p:cNvSpPr/>
          <p:nvPr/>
        </p:nvSpPr>
        <p:spPr>
          <a:xfrm>
            <a:off x="1929901" y="1517709"/>
            <a:ext cx="7974082" cy="21234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Multiparty Computation (MPC) [Yao’86, Goldreich-Micali-Wigderson’87]:</a:t>
            </a:r>
          </a:p>
          <a:p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multiple parties can jointly compute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a function of their private inputs, </a:t>
            </a:r>
            <a:b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	while </a:t>
            </a:r>
            <a:r>
              <a:rPr lang="en-US" sz="2400" i="1" dirty="0">
                <a:solidFill>
                  <a:schemeClr val="tx1"/>
                </a:solidFill>
                <a:latin typeface="Book Antiqua" panose="02040602050305030304" pitchFamily="18" charset="0"/>
              </a:rPr>
              <a:t>revealing nothing beyond the output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DE734F5-100E-704D-992A-0634843BD6DA}"/>
              </a:ext>
            </a:extLst>
          </p:cNvPr>
          <p:cNvSpPr/>
          <p:nvPr/>
        </p:nvSpPr>
        <p:spPr>
          <a:xfrm>
            <a:off x="2892804" y="3610638"/>
            <a:ext cx="5595443" cy="790879"/>
          </a:xfrm>
          <a:prstGeom prst="roundRect">
            <a:avLst/>
          </a:prstGeom>
          <a:solidFill>
            <a:srgbClr val="FFDA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about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metadata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710CEE62-9C7A-AA4D-A557-9C8C13810BBE}"/>
              </a:ext>
            </a:extLst>
          </p:cNvPr>
          <p:cNvSpPr/>
          <p:nvPr/>
        </p:nvSpPr>
        <p:spPr>
          <a:xfrm>
            <a:off x="2864607" y="2448456"/>
            <a:ext cx="5595443" cy="7908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Privacy for your data!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30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DE734F5-100E-704D-992A-0634843BD6DA}"/>
              </a:ext>
            </a:extLst>
          </p:cNvPr>
          <p:cNvSpPr/>
          <p:nvPr/>
        </p:nvSpPr>
        <p:spPr>
          <a:xfrm>
            <a:off x="6426624" y="5785157"/>
            <a:ext cx="5595443" cy="790879"/>
          </a:xfrm>
          <a:prstGeom prst="roundRect">
            <a:avLst/>
          </a:prstGeom>
          <a:solidFill>
            <a:srgbClr val="FFDA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What about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metadata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3CEF474-8FA8-2C4C-9CE7-A72A0659E0EE}"/>
              </a:ext>
            </a:extLst>
          </p:cNvPr>
          <p:cNvCxnSpPr>
            <a:cxnSpLocks/>
            <a:stCxn id="71" idx="1"/>
            <a:endCxn id="74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7E48377-2ADE-DD40-85F5-73851627D6A6}"/>
              </a:ext>
            </a:extLst>
          </p:cNvPr>
          <p:cNvCxnSpPr>
            <a:cxnSpLocks/>
            <a:stCxn id="71" idx="3"/>
            <a:endCxn id="75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D383718-BB6C-AD43-9A5F-FE838C136448}"/>
              </a:ext>
            </a:extLst>
          </p:cNvPr>
          <p:cNvCxnSpPr>
            <a:cxnSpLocks/>
            <a:stCxn id="72" idx="3"/>
            <a:endCxn id="74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1F5002-4236-1746-BFEC-11ABC336F6EE}"/>
              </a:ext>
            </a:extLst>
          </p:cNvPr>
          <p:cNvCxnSpPr>
            <a:cxnSpLocks/>
            <a:stCxn id="71" idx="0"/>
            <a:endCxn id="72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69C44FA-11FF-C146-B25D-FEDC8F1F2101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4B2518E5-D79A-5142-9893-EB0FCBB589BF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E629765-E2BE-EC49-8376-7BF497541E90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578E240-D707-9D4D-8751-648AA6A2E73D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C5F8846-6C59-2645-A4FE-3F3B54C50712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65072C9-64C3-C84F-BC55-73792601630C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4961DAD-4098-2244-97E9-B5AB45BB3578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591444-9CA2-1042-B594-1EE6B3E6FD98}"/>
              </a:ext>
            </a:extLst>
          </p:cNvPr>
          <p:cNvCxnSpPr>
            <a:cxnSpLocks/>
            <a:stCxn id="74" idx="5"/>
            <a:endCxn id="75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D209A9-E4AB-7748-82A7-52668E100CD6}"/>
              </a:ext>
            </a:extLst>
          </p:cNvPr>
          <p:cNvCxnSpPr>
            <a:cxnSpLocks/>
            <a:stCxn id="73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F14FA0-520A-474F-9E70-A69997F88272}"/>
              </a:ext>
            </a:extLst>
          </p:cNvPr>
          <p:cNvCxnSpPr>
            <a:cxnSpLocks/>
            <a:stCxn id="75" idx="5"/>
            <a:endCxn id="76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3D9D158-E9C7-3748-B747-4A253BA670E8}"/>
              </a:ext>
            </a:extLst>
          </p:cNvPr>
          <p:cNvCxnSpPr>
            <a:cxnSpLocks/>
            <a:stCxn id="74" idx="5"/>
            <a:endCxn id="76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A4CE58A-40E1-3C47-AEB3-76A1FD3D3E7C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EA19220-ECD3-0348-B32B-20D524099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C21C79E-5294-114F-8B2A-D276C596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E66F8203-12E1-5547-A085-AF92C12D7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5113D3D-AEAE-414D-B083-3C86F6204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E02123F-BF9F-534D-B9D5-AF09483D1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189B910-D614-5243-9569-ECE6B6B9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6EC141-917D-C142-BAFF-4661DCF4D81C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86EC141-917D-C142-BAFF-4661DCF4D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5C66CF-0C58-4542-93A5-C2B9F3B8ED35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5C66CF-0C58-4542-93A5-C2B9F3B8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1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2FA4154-D869-AF47-9898-71C844FA7069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2FA4154-D869-AF47-9898-71C844FA7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1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479868-C1C6-794E-AB47-BC8D0318EE94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6A479868-C1C6-794E-AB47-BC8D0318E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1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C4254E3-2781-A74F-B31D-B109B3769DD1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C4254E3-2781-A74F-B31D-B109B376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2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C5C760-0F9B-D744-9588-9636BC08CCE5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C5C760-0F9B-D744-9588-9636BC08C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2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9EF7FE45-134C-8A49-A186-38339083534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40D1D1D5-B006-3D4C-B3FC-53FF285AF42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1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098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63A5FC-3D9C-8340-AD82-22B029F0B7E6}"/>
              </a:ext>
            </a:extLst>
          </p:cNvPr>
          <p:cNvSpPr/>
          <p:nvPr/>
        </p:nvSpPr>
        <p:spPr>
          <a:xfrm>
            <a:off x="2151606" y="300472"/>
            <a:ext cx="7192322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4C0F4A-9BA1-4549-8F5F-8C33EE36540A}"/>
              </a:ext>
            </a:extLst>
          </p:cNvPr>
          <p:cNvSpPr/>
          <p:nvPr/>
        </p:nvSpPr>
        <p:spPr>
          <a:xfrm>
            <a:off x="2748972" y="5932123"/>
            <a:ext cx="2836524" cy="665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Hide </a:t>
            </a:r>
            <a:r>
              <a:rPr lang="en-US" sz="3200" b="1" dirty="0">
                <a:solidFill>
                  <a:schemeClr val="bg1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7259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13854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56605" y="690963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403559" y="157391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E63A5FC-3D9C-8340-AD82-22B029F0B7E6}"/>
              </a:ext>
            </a:extLst>
          </p:cNvPr>
          <p:cNvSpPr/>
          <p:nvPr/>
        </p:nvSpPr>
        <p:spPr>
          <a:xfrm>
            <a:off x="2151606" y="300472"/>
            <a:ext cx="7192322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4C0F4A-9BA1-4549-8F5F-8C33EE36540A}"/>
              </a:ext>
            </a:extLst>
          </p:cNvPr>
          <p:cNvSpPr/>
          <p:nvPr/>
        </p:nvSpPr>
        <p:spPr>
          <a:xfrm>
            <a:off x="2748972" y="5932123"/>
            <a:ext cx="2836524" cy="665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Hide </a:t>
            </a:r>
            <a:r>
              <a:rPr lang="en-US" sz="3200" b="1" dirty="0">
                <a:solidFill>
                  <a:schemeClr val="bg1"/>
                </a:solidFill>
              </a:rPr>
              <a:t>network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23CCCB7-0D39-9042-B0DF-7C3D4B1AB5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0301" y="3638136"/>
            <a:ext cx="3289300" cy="2463800"/>
          </a:xfrm>
          <a:prstGeom prst="rect">
            <a:avLst/>
          </a:prstGeom>
        </p:spPr>
      </p:pic>
      <p:pic>
        <p:nvPicPr>
          <p:cNvPr id="68" name="Picture 3" descr="C:\Documents and Settings\Willy Wonka\Local Settings\Temporary Internet Files\Content.IE5\YMBBCSK0\facebook_icon[1].jpg">
            <a:extLst>
              <a:ext uri="{FF2B5EF4-FFF2-40B4-BE49-F238E27FC236}">
                <a16:creationId xmlns:a16="http://schemas.microsoft.com/office/drawing/2014/main" id="{BFB9C6F2-BAC2-FC49-9305-5F2DB8CAF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7480" y="3271445"/>
            <a:ext cx="1757082" cy="17570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26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30102" y="4779733"/>
            <a:ext cx="11237780" cy="2078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The Goal:	</a:t>
            </a:r>
            <a:r>
              <a:rPr lang="en-US" dirty="0"/>
              <a:t>Given </a:t>
            </a:r>
            <a:r>
              <a:rPr lang="en-US" b="1" dirty="0"/>
              <a:t>minimal information </a:t>
            </a:r>
            <a:r>
              <a:rPr lang="en-US" dirty="0"/>
              <a:t>about the graph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Compute any function of the inputs while </a:t>
            </a:r>
            <a:r>
              <a:rPr lang="en-US" b="1" i="1" dirty="0">
                <a:solidFill>
                  <a:srgbClr val="0070C0"/>
                </a:solidFill>
              </a:rPr>
              <a:t>revealing nothing beyond </a:t>
            </a:r>
            <a:r>
              <a:rPr lang="en-US" i="1" dirty="0">
                <a:solidFill>
                  <a:srgbClr val="0070C0"/>
                </a:solidFill>
              </a:rPr>
              <a:t>function’s </a:t>
            </a:r>
            <a:r>
              <a:rPr lang="en-US" b="1" i="1" dirty="0">
                <a:solidFill>
                  <a:srgbClr val="0070C0"/>
                </a:solidFill>
              </a:rPr>
              <a:t>output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Reveal no more info about the graph</a:t>
            </a:r>
            <a:endParaRPr lang="en-US" i="1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75132" y="1795244"/>
            <a:ext cx="1993026" cy="2133600"/>
            <a:chOff x="7406185" y="1905000"/>
            <a:chExt cx="1993026" cy="2133600"/>
          </a:xfrm>
        </p:grpSpPr>
        <p:sp>
          <p:nvSpPr>
            <p:cNvPr id="44" name="Oval 43"/>
            <p:cNvSpPr/>
            <p:nvPr/>
          </p:nvSpPr>
          <p:spPr>
            <a:xfrm>
              <a:off x="7918127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45" name="Straight Connector 44"/>
            <p:cNvCxnSpPr>
              <a:stCxn id="46" idx="3"/>
              <a:endCxn id="54" idx="7"/>
            </p:cNvCxnSpPr>
            <p:nvPr/>
          </p:nvCxnSpPr>
          <p:spPr>
            <a:xfrm flipH="1">
              <a:off x="7742548" y="3231963"/>
              <a:ext cx="220216" cy="241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6" idx="6"/>
              <a:endCxn id="49" idx="2"/>
            </p:cNvCxnSpPr>
            <p:nvPr/>
          </p:nvCxnSpPr>
          <p:spPr>
            <a:xfrm>
              <a:off x="8222927" y="3124200"/>
              <a:ext cx="2833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8506269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9094411" y="2971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49" name="Straight Connector 48"/>
            <p:cNvCxnSpPr>
              <a:stCxn id="49" idx="6"/>
              <a:endCxn id="50" idx="2"/>
            </p:cNvCxnSpPr>
            <p:nvPr/>
          </p:nvCxnSpPr>
          <p:spPr>
            <a:xfrm>
              <a:off x="8811069" y="3124200"/>
              <a:ext cx="2833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7406185" y="25146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51" name="Straight Connector 50"/>
            <p:cNvCxnSpPr>
              <a:stCxn id="52" idx="5"/>
              <a:endCxn id="46" idx="1"/>
            </p:cNvCxnSpPr>
            <p:nvPr/>
          </p:nvCxnSpPr>
          <p:spPr>
            <a:xfrm>
              <a:off x="7666348" y="2774763"/>
              <a:ext cx="296416" cy="2416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7482385" y="34290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8222927" y="19050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4" name="Straight Connector 53"/>
            <p:cNvCxnSpPr>
              <a:stCxn id="55" idx="3"/>
              <a:endCxn id="52" idx="7"/>
            </p:cNvCxnSpPr>
            <p:nvPr/>
          </p:nvCxnSpPr>
          <p:spPr>
            <a:xfrm flipH="1">
              <a:off x="7666348" y="2165163"/>
              <a:ext cx="601216" cy="3940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5" idx="5"/>
              <a:endCxn id="58" idx="0"/>
            </p:cNvCxnSpPr>
            <p:nvPr/>
          </p:nvCxnSpPr>
          <p:spPr>
            <a:xfrm>
              <a:off x="8483091" y="2165164"/>
              <a:ext cx="197037" cy="2732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8527727" y="24384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451527" y="3733800"/>
              <a:ext cx="304800" cy="3048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58" name="Straight Connector 57"/>
            <p:cNvCxnSpPr>
              <a:stCxn id="59" idx="7"/>
              <a:endCxn id="50" idx="3"/>
            </p:cNvCxnSpPr>
            <p:nvPr/>
          </p:nvCxnSpPr>
          <p:spPr>
            <a:xfrm flipV="1">
              <a:off x="8711690" y="3231963"/>
              <a:ext cx="427358" cy="54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54" idx="6"/>
              <a:endCxn id="59" idx="2"/>
            </p:cNvCxnSpPr>
            <p:nvPr/>
          </p:nvCxnSpPr>
          <p:spPr>
            <a:xfrm>
              <a:off x="7787185" y="3581400"/>
              <a:ext cx="664342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8" idx="4"/>
              <a:endCxn id="49" idx="0"/>
            </p:cNvCxnSpPr>
            <p:nvPr/>
          </p:nvCxnSpPr>
          <p:spPr>
            <a:xfrm flipH="1">
              <a:off x="8658669" y="2743200"/>
              <a:ext cx="21458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49" idx="4"/>
              <a:endCxn id="59" idx="0"/>
            </p:cNvCxnSpPr>
            <p:nvPr/>
          </p:nvCxnSpPr>
          <p:spPr>
            <a:xfrm flipH="1">
              <a:off x="8603927" y="3276600"/>
              <a:ext cx="54742" cy="457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829219" y="1757066"/>
            <a:ext cx="53499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Parties </a:t>
            </a:r>
            <a:r>
              <a:rPr lang="en-US" sz="2800" dirty="0">
                <a:sym typeface="Symbol" panose="05050102010706020507" pitchFamily="18" charset="2"/>
              </a:rPr>
              <a:t>have </a:t>
            </a:r>
            <a:r>
              <a:rPr lang="en-US" sz="2800"/>
              <a:t>private inputs</a:t>
            </a:r>
            <a:br>
              <a:rPr lang="en-US" sz="2800"/>
            </a:br>
            <a:endParaRPr lang="en-US" sz="2800" dirty="0"/>
          </a:p>
          <a:p>
            <a:r>
              <a:rPr lang="en-US" sz="2800" dirty="0"/>
              <a:t>Parties communicate directly only with neighbors.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4444" y="6251424"/>
            <a:ext cx="5087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>
                <a:solidFill>
                  <a:srgbClr val="FF0000"/>
                </a:solidFill>
              </a:rPr>
              <a:t>*</a:t>
            </a:r>
            <a:r>
              <a:rPr lang="en-US" sz="2400" i="1">
                <a:solidFill>
                  <a:schemeClr val="bg1">
                    <a:lumMod val="50000"/>
                  </a:schemeClr>
                </a:solidFill>
              </a:rPr>
              <a:t> bounds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on diameter / #nodes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89BD-46D1-A54D-BFE0-D7B48887B20F}" type="slidenum">
              <a:rPr lang="en-US" smtClean="0"/>
              <a:t>22</a:t>
            </a:fld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F83FEC9-B328-F640-B9F5-32B4F1FBA691}"/>
              </a:ext>
            </a:extLst>
          </p:cNvPr>
          <p:cNvSpPr/>
          <p:nvPr/>
        </p:nvSpPr>
        <p:spPr>
          <a:xfrm>
            <a:off x="730102" y="300471"/>
            <a:ext cx="10436662" cy="1320069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Topology-Hiding Computation </a:t>
            </a:r>
            <a:r>
              <a:rPr lang="en-US" sz="3000" dirty="0">
                <a:solidFill>
                  <a:schemeClr val="tx1"/>
                </a:solidFill>
              </a:rPr>
              <a:t>[MoranOrlavRichelson15]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062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22"/>
    </mc:Choice>
    <mc:Fallback xmlns="">
      <p:transition spd="slow" advTm="83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2"/>
          <p:cNvSpPr txBox="1">
            <a:spLocks/>
          </p:cNvSpPr>
          <p:nvPr/>
        </p:nvSpPr>
        <p:spPr>
          <a:xfrm>
            <a:off x="730102" y="4779733"/>
            <a:ext cx="11237780" cy="2078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The Goal:	</a:t>
            </a:r>
            <a:r>
              <a:rPr lang="en-US" dirty="0"/>
              <a:t>Given </a:t>
            </a:r>
            <a:r>
              <a:rPr lang="en-US" b="1" dirty="0"/>
              <a:t>minimal information </a:t>
            </a:r>
            <a:r>
              <a:rPr lang="en-US" dirty="0"/>
              <a:t>about the graph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rgbClr val="0070C0"/>
                </a:solidFill>
              </a:rPr>
              <a:t>Compute any function of the inputs while </a:t>
            </a:r>
            <a:r>
              <a:rPr lang="en-US" b="1" i="1" dirty="0">
                <a:solidFill>
                  <a:srgbClr val="0070C0"/>
                </a:solidFill>
              </a:rPr>
              <a:t>revealing nothing beyond </a:t>
            </a:r>
            <a:r>
              <a:rPr lang="en-US" i="1" dirty="0">
                <a:solidFill>
                  <a:srgbClr val="0070C0"/>
                </a:solidFill>
              </a:rPr>
              <a:t>function’s </a:t>
            </a:r>
            <a:r>
              <a:rPr lang="en-US" b="1" i="1" dirty="0">
                <a:solidFill>
                  <a:srgbClr val="0070C0"/>
                </a:solidFill>
              </a:rPr>
              <a:t>output</a:t>
            </a:r>
            <a:br>
              <a:rPr lang="en-US" i="1" dirty="0">
                <a:solidFill>
                  <a:srgbClr val="0070C0"/>
                </a:solidFill>
              </a:rPr>
            </a:br>
            <a:r>
              <a:rPr lang="en-US" b="1" i="1" dirty="0">
                <a:solidFill>
                  <a:srgbClr val="FF0000"/>
                </a:solidFill>
              </a:rPr>
              <a:t>Reveal no more info about the graph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68" name="Title 67"/>
          <p:cNvSpPr>
            <a:spLocks noGrp="1"/>
          </p:cNvSpPr>
          <p:nvPr>
            <p:ph type="title"/>
          </p:nvPr>
        </p:nvSpPr>
        <p:spPr>
          <a:xfrm>
            <a:off x="2330967" y="248650"/>
            <a:ext cx="1219200" cy="1325563"/>
          </a:xfrm>
        </p:spPr>
        <p:txBody>
          <a:bodyPr/>
          <a:lstStyle/>
          <a:p>
            <a:r>
              <a:rPr lang="en-US"/>
              <a:t>Real</a:t>
            </a:r>
          </a:p>
        </p:txBody>
      </p:sp>
      <p:sp>
        <p:nvSpPr>
          <p:cNvPr id="69" name="Title 67"/>
          <p:cNvSpPr txBox="1">
            <a:spLocks/>
          </p:cNvSpPr>
          <p:nvPr/>
        </p:nvSpPr>
        <p:spPr>
          <a:xfrm>
            <a:off x="7282701" y="223989"/>
            <a:ext cx="2505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Simulated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833667" y="1814845"/>
            <a:ext cx="2312839" cy="2133600"/>
            <a:chOff x="1833667" y="1814845"/>
            <a:chExt cx="2312839" cy="2133600"/>
          </a:xfrm>
        </p:grpSpPr>
        <p:grpSp>
          <p:nvGrpSpPr>
            <p:cNvPr id="6" name="Group 5"/>
            <p:cNvGrpSpPr/>
            <p:nvPr/>
          </p:nvGrpSpPr>
          <p:grpSpPr>
            <a:xfrm>
              <a:off x="1981200" y="1814845"/>
              <a:ext cx="1993026" cy="2133600"/>
              <a:chOff x="7406185" y="1905000"/>
              <a:chExt cx="1993026" cy="21336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7918127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 flipH="1">
                <a:off x="7742548" y="3231963"/>
                <a:ext cx="2202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8222927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8506269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9094411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8811069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7406185" y="2514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7666348" y="2774763"/>
                <a:ext cx="2964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482385" y="3429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8222927" y="1905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H="1">
                <a:off x="7666348" y="2165163"/>
                <a:ext cx="601216" cy="394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8483091" y="2165164"/>
                <a:ext cx="197037" cy="2732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8527727" y="24384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51527" y="3733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V="1">
                <a:off x="8711690" y="3231963"/>
                <a:ext cx="427358" cy="5464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7787185" y="3581400"/>
                <a:ext cx="664342" cy="304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8658669" y="2743200"/>
                <a:ext cx="21458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8603927" y="3276600"/>
                <a:ext cx="54742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611" y="2812347"/>
              <a:ext cx="614082" cy="46056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667" y="2360431"/>
              <a:ext cx="614082" cy="46056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24" y="2805445"/>
              <a:ext cx="614082" cy="46056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5297808" y="2420304"/>
                <a:ext cx="6767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8" y="2420304"/>
                <a:ext cx="676788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/>
        </p:nvSpPr>
        <p:spPr>
          <a:xfrm>
            <a:off x="7924444" y="6251424"/>
            <a:ext cx="50874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*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 bounds on diameter / #nodes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7864862" y="1814845"/>
            <a:ext cx="2312839" cy="2133600"/>
            <a:chOff x="1833667" y="1814845"/>
            <a:chExt cx="2312839" cy="2133600"/>
          </a:xfrm>
        </p:grpSpPr>
        <p:grpSp>
          <p:nvGrpSpPr>
            <p:cNvPr id="157" name="Group 156"/>
            <p:cNvGrpSpPr/>
            <p:nvPr/>
          </p:nvGrpSpPr>
          <p:grpSpPr>
            <a:xfrm>
              <a:off x="1981200" y="1814845"/>
              <a:ext cx="1993026" cy="2133600"/>
              <a:chOff x="7406185" y="1905000"/>
              <a:chExt cx="1993026" cy="2133600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7918127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8222927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Oval 163"/>
              <p:cNvSpPr/>
              <p:nvPr/>
            </p:nvSpPr>
            <p:spPr>
              <a:xfrm>
                <a:off x="8506269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9094411" y="2971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8811069" y="3124200"/>
                <a:ext cx="2833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Oval 166"/>
              <p:cNvSpPr/>
              <p:nvPr/>
            </p:nvSpPr>
            <p:spPr>
              <a:xfrm>
                <a:off x="7406185" y="25146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168" name="Straight Connector 167"/>
              <p:cNvCxnSpPr/>
              <p:nvPr/>
            </p:nvCxnSpPr>
            <p:spPr>
              <a:xfrm>
                <a:off x="7666348" y="2774763"/>
                <a:ext cx="296416" cy="2416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69"/>
              <p:cNvSpPr/>
              <p:nvPr/>
            </p:nvSpPr>
            <p:spPr>
              <a:xfrm>
                <a:off x="8222927" y="19050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cxnSp>
            <p:nvCxnSpPr>
              <p:cNvPr id="171" name="Straight Connector 170"/>
              <p:cNvCxnSpPr/>
              <p:nvPr/>
            </p:nvCxnSpPr>
            <p:spPr>
              <a:xfrm flipH="1">
                <a:off x="7666348" y="2165163"/>
                <a:ext cx="601216" cy="3940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Oval 172"/>
              <p:cNvSpPr/>
              <p:nvPr/>
            </p:nvSpPr>
            <p:spPr>
              <a:xfrm>
                <a:off x="8527727" y="24384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451527" y="3733800"/>
                <a:ext cx="304800" cy="304800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cxnSp>
            <p:nvCxnSpPr>
              <p:cNvPr id="175" name="Straight Connector 174"/>
              <p:cNvCxnSpPr/>
              <p:nvPr/>
            </p:nvCxnSpPr>
            <p:spPr>
              <a:xfrm flipV="1">
                <a:off x="8711690" y="3231963"/>
                <a:ext cx="427358" cy="5464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8658669" y="2743200"/>
                <a:ext cx="21458" cy="228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H="1">
                <a:off x="8603927" y="3276600"/>
                <a:ext cx="54742" cy="457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4611" y="2812347"/>
              <a:ext cx="614082" cy="460562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667" y="2360431"/>
              <a:ext cx="614082" cy="460562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424" y="2805445"/>
              <a:ext cx="614082" cy="460562"/>
            </a:xfrm>
            <a:prstGeom prst="rect">
              <a:avLst/>
            </a:prstGeom>
          </p:spPr>
        </p:pic>
      </p:grpSp>
      <p:grpSp>
        <p:nvGrpSpPr>
          <p:cNvPr id="185" name="Group 184"/>
          <p:cNvGrpSpPr/>
          <p:nvPr/>
        </p:nvGrpSpPr>
        <p:grpSpPr>
          <a:xfrm>
            <a:off x="6785932" y="1170607"/>
            <a:ext cx="3408218" cy="3117273"/>
            <a:chOff x="6785932" y="1170608"/>
            <a:chExt cx="3408218" cy="3117273"/>
          </a:xfrm>
        </p:grpSpPr>
        <p:sp>
          <p:nvSpPr>
            <p:cNvPr id="186" name="Freeform 185"/>
            <p:cNvSpPr/>
            <p:nvPr/>
          </p:nvSpPr>
          <p:spPr>
            <a:xfrm>
              <a:off x="6785932" y="1170608"/>
              <a:ext cx="3408218" cy="3117273"/>
            </a:xfrm>
            <a:custGeom>
              <a:avLst/>
              <a:gdLst>
                <a:gd name="connsiteX0" fmla="*/ 2286000 w 3408218"/>
                <a:gd name="connsiteY0" fmla="*/ 1551709 h 3117273"/>
                <a:gd name="connsiteX1" fmla="*/ 2867891 w 3408218"/>
                <a:gd name="connsiteY1" fmla="*/ 1551709 h 3117273"/>
                <a:gd name="connsiteX2" fmla="*/ 2867891 w 3408218"/>
                <a:gd name="connsiteY2" fmla="*/ 1108363 h 3117273"/>
                <a:gd name="connsiteX3" fmla="*/ 3325091 w 3408218"/>
                <a:gd name="connsiteY3" fmla="*/ 1108363 h 3117273"/>
                <a:gd name="connsiteX4" fmla="*/ 3325091 w 3408218"/>
                <a:gd name="connsiteY4" fmla="*/ 0 h 3117273"/>
                <a:gd name="connsiteX5" fmla="*/ 0 w 3408218"/>
                <a:gd name="connsiteY5" fmla="*/ 0 h 3117273"/>
                <a:gd name="connsiteX6" fmla="*/ 0 w 3408218"/>
                <a:gd name="connsiteY6" fmla="*/ 3117273 h 3117273"/>
                <a:gd name="connsiteX7" fmla="*/ 3408218 w 3408218"/>
                <a:gd name="connsiteY7" fmla="*/ 3117273 h 3117273"/>
                <a:gd name="connsiteX8" fmla="*/ 3408218 w 3408218"/>
                <a:gd name="connsiteY8" fmla="*/ 2078182 h 3117273"/>
                <a:gd name="connsiteX9" fmla="*/ 2147455 w 3408218"/>
                <a:gd name="connsiteY9" fmla="*/ 2078182 h 3117273"/>
                <a:gd name="connsiteX10" fmla="*/ 2147455 w 3408218"/>
                <a:gd name="connsiteY10" fmla="*/ 1634836 h 3117273"/>
                <a:gd name="connsiteX11" fmla="*/ 1620982 w 3408218"/>
                <a:gd name="connsiteY11" fmla="*/ 1634836 h 3117273"/>
                <a:gd name="connsiteX12" fmla="*/ 1620982 w 3408218"/>
                <a:gd name="connsiteY12" fmla="*/ 2064327 h 3117273"/>
                <a:gd name="connsiteX13" fmla="*/ 1080655 w 3408218"/>
                <a:gd name="connsiteY13" fmla="*/ 2064327 h 3117273"/>
                <a:gd name="connsiteX14" fmla="*/ 1080655 w 3408218"/>
                <a:gd name="connsiteY14" fmla="*/ 1094509 h 3117273"/>
                <a:gd name="connsiteX15" fmla="*/ 2258291 w 3408218"/>
                <a:gd name="connsiteY15" fmla="*/ 1094509 h 3117273"/>
                <a:gd name="connsiteX16" fmla="*/ 2258291 w 3408218"/>
                <a:gd name="connsiteY16" fmla="*/ 1551709 h 3117273"/>
                <a:gd name="connsiteX17" fmla="*/ 2286000 w 3408218"/>
                <a:gd name="connsiteY17" fmla="*/ 1551709 h 311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08218" h="3117273">
                  <a:moveTo>
                    <a:pt x="2286000" y="1551709"/>
                  </a:moveTo>
                  <a:lnTo>
                    <a:pt x="2867891" y="1551709"/>
                  </a:lnTo>
                  <a:lnTo>
                    <a:pt x="2867891" y="1108363"/>
                  </a:lnTo>
                  <a:lnTo>
                    <a:pt x="3325091" y="1108363"/>
                  </a:lnTo>
                  <a:lnTo>
                    <a:pt x="3325091" y="0"/>
                  </a:lnTo>
                  <a:lnTo>
                    <a:pt x="0" y="0"/>
                  </a:lnTo>
                  <a:lnTo>
                    <a:pt x="0" y="3117273"/>
                  </a:lnTo>
                  <a:lnTo>
                    <a:pt x="3408218" y="3117273"/>
                  </a:lnTo>
                  <a:lnTo>
                    <a:pt x="3408218" y="2078182"/>
                  </a:lnTo>
                  <a:lnTo>
                    <a:pt x="2147455" y="2078182"/>
                  </a:lnTo>
                  <a:lnTo>
                    <a:pt x="2147455" y="1634836"/>
                  </a:lnTo>
                  <a:lnTo>
                    <a:pt x="1620982" y="1634836"/>
                  </a:lnTo>
                  <a:lnTo>
                    <a:pt x="1620982" y="2064327"/>
                  </a:lnTo>
                  <a:lnTo>
                    <a:pt x="1080655" y="2064327"/>
                  </a:lnTo>
                  <a:lnTo>
                    <a:pt x="1080655" y="1094509"/>
                  </a:lnTo>
                  <a:lnTo>
                    <a:pt x="2258291" y="1094509"/>
                  </a:lnTo>
                  <a:lnTo>
                    <a:pt x="2258291" y="1551709"/>
                  </a:lnTo>
                  <a:lnTo>
                    <a:pt x="2286000" y="1551709"/>
                  </a:lnTo>
                  <a:close/>
                </a:path>
              </a:pathLst>
            </a:custGeom>
            <a:solidFill>
              <a:schemeClr val="bg1">
                <a:alpha val="6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7" name="Group 186"/>
            <p:cNvGrpSpPr/>
            <p:nvPr/>
          </p:nvGrpSpPr>
          <p:grpSpPr>
            <a:xfrm>
              <a:off x="7050783" y="1367917"/>
              <a:ext cx="693376" cy="1012923"/>
              <a:chOff x="7050783" y="1367917"/>
              <a:chExt cx="693376" cy="1012923"/>
            </a:xfrm>
          </p:grpSpPr>
          <p:sp>
            <p:nvSpPr>
              <p:cNvPr id="188" name="Rectangle 187"/>
              <p:cNvSpPr/>
              <p:nvPr/>
            </p:nvSpPr>
            <p:spPr>
              <a:xfrm>
                <a:off x="7050783" y="1367917"/>
                <a:ext cx="6559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err="1"/>
                  <a:t>Sim</a:t>
                </a:r>
                <a:endParaRPr lang="en-US" sz="2400" b="1" dirty="0"/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7112255" y="1919175"/>
                <a:ext cx="631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b</a:t>
                </a:r>
                <a:r>
                  <a:rPr lang="en-US" sz="2400" baseline="-25000" dirty="0"/>
                  <a:t>out</a:t>
                </a:r>
              </a:p>
            </p:txBody>
          </p:sp>
        </p:grpSp>
      </p:grpSp>
      <p:sp>
        <p:nvSpPr>
          <p:cNvPr id="190" name="Slide Number Placeholder 1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89BD-46D1-A54D-BFE0-D7B48887B2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255A0C-9619-BF42-8565-4B3FE3770951}"/>
              </a:ext>
            </a:extLst>
          </p:cNvPr>
          <p:cNvGrpSpPr/>
          <p:nvPr/>
        </p:nvGrpSpPr>
        <p:grpSpPr>
          <a:xfrm>
            <a:off x="2793640" y="1251850"/>
            <a:ext cx="6286129" cy="5390373"/>
            <a:chOff x="2071914" y="226697"/>
            <a:chExt cx="7518775" cy="64473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1C6C3F-32EF-E343-AEB6-8BF6181B5437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54AC001-C1DC-214D-89A5-1EBC6F4DF89A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E6C6C09-C856-7E43-AAA0-708399059C12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405361F-278C-6E4B-9E81-0806CACAFCC7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B3474C9-94B5-A94F-B9E0-5DDC38DCBF8C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8CB98B-710C-CA42-A416-ABFB1127088C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A2EE17-07F6-3D4E-B805-7BEABE095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C26DA4-F117-8541-B0FA-08111595B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C25F36-41D8-ED4F-9600-3F247299E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177F46-2E22-D14D-864E-65707DE075D4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0D60870-CE4F-2249-B090-9931C798E318}"/>
                  </a:ext>
                </a:extLst>
              </p:cNvPr>
              <p:cNvSpPr/>
              <p:nvPr/>
            </p:nvSpPr>
            <p:spPr>
              <a:xfrm>
                <a:off x="227844" y="2156160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0D60870-CE4F-2249-B090-9931C798E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44" y="2156160"/>
                <a:ext cx="4029848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94AB0C7-AD51-1842-BB6E-B259FA4D026E}"/>
                  </a:ext>
                </a:extLst>
              </p:cNvPr>
              <p:cNvSpPr/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94AB0C7-AD51-1842-BB6E-B259FA4D0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605" y="5096012"/>
                <a:ext cx="2836524" cy="6657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CB233BB-7339-5042-9693-AB93BE12582B}"/>
              </a:ext>
            </a:extLst>
          </p:cNvPr>
          <p:cNvSpPr/>
          <p:nvPr/>
        </p:nvSpPr>
        <p:spPr>
          <a:xfrm>
            <a:off x="8319352" y="2855416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Delaying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E6D989C-8B45-0B43-BB9B-B1C9430E126D}"/>
              </a:ext>
            </a:extLst>
          </p:cNvPr>
          <p:cNvSpPr/>
          <p:nvPr/>
        </p:nvSpPr>
        <p:spPr>
          <a:xfrm>
            <a:off x="2748972" y="5932123"/>
            <a:ext cx="2836524" cy="66570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Hide </a:t>
            </a:r>
            <a:r>
              <a:rPr lang="en-US" sz="3200" b="1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391633-EC7D-3E4D-BADC-37162A03B8CC}"/>
              </a:ext>
            </a:extLst>
          </p:cNvPr>
          <p:cNvSpPr/>
          <p:nvPr/>
        </p:nvSpPr>
        <p:spPr>
          <a:xfrm>
            <a:off x="8618072" y="187054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14637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1E5FB0-5950-C146-AD00-9ACF7E9A4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75270"/>
              </p:ext>
            </p:extLst>
          </p:nvPr>
        </p:nvGraphicFramePr>
        <p:xfrm>
          <a:off x="1212700" y="1688536"/>
          <a:ext cx="10476417" cy="458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FD4375-5702-AB41-AA4D-FCFF054293AB}"/>
              </a:ext>
            </a:extLst>
          </p:cNvPr>
          <p:cNvSpPr/>
          <p:nvPr/>
        </p:nvSpPr>
        <p:spPr>
          <a:xfrm>
            <a:off x="859802" y="4015549"/>
            <a:ext cx="10971980" cy="241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1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19543EF-702A-BE40-9814-75B8FF03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108349"/>
              </p:ext>
            </p:extLst>
          </p:nvPr>
        </p:nvGraphicFramePr>
        <p:xfrm>
          <a:off x="1212700" y="1688536"/>
          <a:ext cx="10476417" cy="2942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93D1FF-8249-CD46-9425-CFB9CA577C6F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457B85-2410-7B40-BB98-E922BBEA34C6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F132B5-E671-2A48-B402-7D680BD3BE38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7DC162-C051-434D-B44A-A7A85F2F4A1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80E66-FD9F-784C-B5C4-D10DE2C5D18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387A48-C1DD-A842-9F9E-5FC33E06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3" y="5749200"/>
            <a:ext cx="862148" cy="8821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9C6E8-F97B-F847-B3C3-F286887D1C0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83F480-CD40-C94B-9D87-85CDF2F99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A051A1D-A661-804D-B073-64341DE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12F12-82F2-A944-B9A0-3441380B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E73D7623-6E55-B946-B4D7-550D793FB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62240"/>
              </p:ext>
            </p:extLst>
          </p:nvPr>
        </p:nvGraphicFramePr>
        <p:xfrm>
          <a:off x="1212700" y="1688536"/>
          <a:ext cx="10476417" cy="376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6C63C65-EDFE-DE40-98B7-25C7F8CE1413}"/>
              </a:ext>
            </a:extLst>
          </p:cNvPr>
          <p:cNvSpPr txBox="1"/>
          <p:nvPr/>
        </p:nvSpPr>
        <p:spPr>
          <a:xfrm>
            <a:off x="676436" y="5399051"/>
            <a:ext cx="6342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[MoranOrlavRichelson15]</a:t>
            </a:r>
          </a:p>
        </p:txBody>
      </p:sp>
    </p:spTree>
    <p:extLst>
      <p:ext uri="{BB962C8B-B14F-4D97-AF65-F5344CB8AC3E}">
        <p14:creationId xmlns:p14="http://schemas.microsoft.com/office/powerpoint/2010/main" val="113505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93D1FF-8249-CD46-9425-CFB9CA577C6F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457B85-2410-7B40-BB98-E922BBEA34C6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F132B5-E671-2A48-B402-7D680BD3BE38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7DC162-C051-434D-B44A-A7A85F2F4A15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D80E66-FD9F-784C-B5C4-D10DE2C5D18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A387A48-C1DD-A842-9F9E-5FC33E06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703" y="5749200"/>
            <a:ext cx="862148" cy="8821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A9C6E8-F97B-F847-B3C3-F286887D1C04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83F480-CD40-C94B-9D87-85CDF2F993A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A051A1D-A661-804D-B073-64341DE4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8212F12-82F2-A944-B9A0-3441380BF3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9123" y="5749200"/>
            <a:ext cx="862148" cy="882198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A897CC7-028D-894D-9EBC-B1ADB4AA2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43101"/>
              </p:ext>
            </p:extLst>
          </p:nvPr>
        </p:nvGraphicFramePr>
        <p:xfrm>
          <a:off x="1212700" y="1688536"/>
          <a:ext cx="10476417" cy="3765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C13D3DC-9A85-7F4C-9C77-EC895BDA9521}"/>
              </a:ext>
            </a:extLst>
          </p:cNvPr>
          <p:cNvSpPr txBox="1"/>
          <p:nvPr/>
        </p:nvSpPr>
        <p:spPr>
          <a:xfrm>
            <a:off x="676436" y="5399051"/>
            <a:ext cx="6342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Impossible [MoranOrlavRichelson15]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A0BE0D-2D1B-BA4B-A22C-3BB9F6523139}"/>
              </a:ext>
            </a:extLst>
          </p:cNvPr>
          <p:cNvSpPr txBox="1"/>
          <p:nvPr/>
        </p:nvSpPr>
        <p:spPr>
          <a:xfrm>
            <a:off x="7019070" y="5399050"/>
            <a:ext cx="3868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…unless you leak info!</a:t>
            </a:r>
          </a:p>
        </p:txBody>
      </p:sp>
    </p:spTree>
    <p:extLst>
      <p:ext uri="{BB962C8B-B14F-4D97-AF65-F5344CB8AC3E}">
        <p14:creationId xmlns:p14="http://schemas.microsoft.com/office/powerpoint/2010/main" val="36993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33E7761C-F1F1-CD4F-B18F-9DA7987A4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688693"/>
              </p:ext>
            </p:extLst>
          </p:nvPr>
        </p:nvGraphicFramePr>
        <p:xfrm>
          <a:off x="1212700" y="1688536"/>
          <a:ext cx="10476417" cy="454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B95553-7BEE-E546-87E6-3A7A33E28813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54863C-86B5-A14C-8E87-8C4229444061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9C9EE2-CE4D-2E4E-B404-59DCEA3A9C96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9E8A7B-4247-6849-99D3-00C7E07E31EF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B91788-1888-E044-A871-481B7D224C0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4D8477-FA05-EB44-A7F5-16A6F07D52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70C85-F898-D142-939B-FDEFB902F064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DA6CCA-C2C7-FE47-80E0-7E6425CA9ADC}"/>
              </a:ext>
            </a:extLst>
          </p:cNvPr>
          <p:cNvGrpSpPr/>
          <p:nvPr/>
        </p:nvGrpSpPr>
        <p:grpSpPr>
          <a:xfrm>
            <a:off x="5379037" y="5707020"/>
            <a:ext cx="1305035" cy="1022865"/>
            <a:chOff x="4546267" y="2053019"/>
            <a:chExt cx="989624" cy="77565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47EAA0-9C9A-8B4A-A422-7C4D973A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80D70-77AD-C04F-A913-B4A26BBBCDBF}"/>
                </a:ext>
              </a:extLst>
            </p:cNvPr>
            <p:cNvSpPr txBox="1"/>
            <p:nvPr/>
          </p:nvSpPr>
          <p:spPr>
            <a:xfrm rot="20847569">
              <a:off x="4572565" y="2431871"/>
              <a:ext cx="466198" cy="23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SLOW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61DB4B8-0D1F-694A-9821-EE5E98400F23}"/>
              </a:ext>
            </a:extLst>
          </p:cNvPr>
          <p:cNvSpPr txBox="1"/>
          <p:nvPr/>
        </p:nvSpPr>
        <p:spPr>
          <a:xfrm>
            <a:off x="3638647" y="5162529"/>
            <a:ext cx="4164923" cy="584775"/>
          </a:xfrm>
          <a:prstGeom prst="rect">
            <a:avLst/>
          </a:prstGeom>
          <a:solidFill>
            <a:srgbClr val="ECEEFF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372110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</p:spTree>
    <p:extLst>
      <p:ext uri="{BB962C8B-B14F-4D97-AF65-F5344CB8AC3E}">
        <p14:creationId xmlns:p14="http://schemas.microsoft.com/office/powerpoint/2010/main" val="1214633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2A825DD-7E96-504A-8882-96B522FE5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499867"/>
              </p:ext>
            </p:extLst>
          </p:nvPr>
        </p:nvGraphicFramePr>
        <p:xfrm>
          <a:off x="1212700" y="1688536"/>
          <a:ext cx="10476417" cy="4545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B95553-7BEE-E546-87E6-3A7A33E28813}"/>
              </a:ext>
            </a:extLst>
          </p:cNvPr>
          <p:cNvSpPr/>
          <p:nvPr/>
        </p:nvSpPr>
        <p:spPr>
          <a:xfrm>
            <a:off x="4215539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54863C-86B5-A14C-8E87-8C4229444061}"/>
              </a:ext>
            </a:extLst>
          </p:cNvPr>
          <p:cNvSpPr/>
          <p:nvPr/>
        </p:nvSpPr>
        <p:spPr>
          <a:xfrm>
            <a:off x="5802156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9C9EE2-CE4D-2E4E-B404-59DCEA3A9C96}"/>
              </a:ext>
            </a:extLst>
          </p:cNvPr>
          <p:cNvSpPr/>
          <p:nvPr/>
        </p:nvSpPr>
        <p:spPr>
          <a:xfrm>
            <a:off x="7520935" y="5860929"/>
            <a:ext cx="715049" cy="715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9E8A7B-4247-6849-99D3-00C7E07E31EF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4930588" y="6218454"/>
            <a:ext cx="8715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B91788-1888-E044-A871-481B7D224C0E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517205" y="6218454"/>
            <a:ext cx="100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4D8477-FA05-EB44-A7F5-16A6F07D5280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289910" y="6218454"/>
            <a:ext cx="925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70C85-F898-D142-939B-FDEFB902F064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8235984" y="6218454"/>
            <a:ext cx="8728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DA6CCA-C2C7-FE47-80E0-7E6425CA9ADC}"/>
              </a:ext>
            </a:extLst>
          </p:cNvPr>
          <p:cNvGrpSpPr/>
          <p:nvPr/>
        </p:nvGrpSpPr>
        <p:grpSpPr>
          <a:xfrm>
            <a:off x="5379037" y="5707020"/>
            <a:ext cx="1305035" cy="1022865"/>
            <a:chOff x="4546267" y="2053019"/>
            <a:chExt cx="989624" cy="77565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47EAA0-9C9A-8B4A-A422-7C4D973A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80D70-77AD-C04F-A913-B4A26BBBCDBF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5B5A073-3CB8-CD48-B3A2-81334CFDE504}"/>
              </a:ext>
            </a:extLst>
          </p:cNvPr>
          <p:cNvSpPr/>
          <p:nvPr/>
        </p:nvSpPr>
        <p:spPr>
          <a:xfrm>
            <a:off x="3132728" y="5738489"/>
            <a:ext cx="6636362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Delays must be a property of network,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not</a:t>
            </a:r>
            <a:r>
              <a:rPr lang="en-US" sz="3200" dirty="0">
                <a:solidFill>
                  <a:schemeClr val="tx1"/>
                </a:solidFill>
              </a:rPr>
              <a:t> adversarial…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7A788D-FD1D-6D42-B06A-37A4670E649D}"/>
              </a:ext>
            </a:extLst>
          </p:cNvPr>
          <p:cNvSpPr txBox="1"/>
          <p:nvPr/>
        </p:nvSpPr>
        <p:spPr>
          <a:xfrm>
            <a:off x="3638647" y="5162529"/>
            <a:ext cx="4164923" cy="584775"/>
          </a:xfrm>
          <a:prstGeom prst="rect">
            <a:avLst/>
          </a:prstGeom>
          <a:solidFill>
            <a:srgbClr val="ECEEFF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Impossible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148358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EB15A-53C7-D44F-AD2B-63B790112E2B}"/>
              </a:ext>
            </a:extLst>
          </p:cNvPr>
          <p:cNvSpPr/>
          <p:nvPr/>
        </p:nvSpPr>
        <p:spPr>
          <a:xfrm>
            <a:off x="1447222" y="319941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FD3E89-9A86-064F-811B-A3AA4B08B4A7}"/>
              </a:ext>
            </a:extLst>
          </p:cNvPr>
          <p:cNvSpPr/>
          <p:nvPr/>
        </p:nvSpPr>
        <p:spPr>
          <a:xfrm>
            <a:off x="4215539" y="1224366"/>
            <a:ext cx="3928821" cy="464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Standard Model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07A826E-D850-FC43-8BFA-DC2E7778C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70651"/>
              </p:ext>
            </p:extLst>
          </p:nvPr>
        </p:nvGraphicFramePr>
        <p:xfrm>
          <a:off x="1212700" y="1688536"/>
          <a:ext cx="10476417" cy="4588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596">
                  <a:extLst>
                    <a:ext uri="{9D8B030D-6E8A-4147-A177-3AD203B41FA5}">
                      <a16:colId xmlns:a16="http://schemas.microsoft.com/office/drawing/2014/main" val="4233159534"/>
                    </a:ext>
                  </a:extLst>
                </a:gridCol>
                <a:gridCol w="2346175">
                  <a:extLst>
                    <a:ext uri="{9D8B030D-6E8A-4147-A177-3AD203B41FA5}">
                      <a16:colId xmlns:a16="http://schemas.microsoft.com/office/drawing/2014/main" val="2657353737"/>
                    </a:ext>
                  </a:extLst>
                </a:gridCol>
                <a:gridCol w="2231756">
                  <a:extLst>
                    <a:ext uri="{9D8B030D-6E8A-4147-A177-3AD203B41FA5}">
                      <a16:colId xmlns:a16="http://schemas.microsoft.com/office/drawing/2014/main" val="1945027229"/>
                    </a:ext>
                  </a:extLst>
                </a:gridCol>
                <a:gridCol w="3850890">
                  <a:extLst>
                    <a:ext uri="{9D8B030D-6E8A-4147-A177-3AD203B41FA5}">
                      <a16:colId xmlns:a16="http://schemas.microsoft.com/office/drawing/2014/main" val="671761067"/>
                    </a:ext>
                  </a:extLst>
                </a:gridCol>
              </a:tblGrid>
              <a:tr h="507125">
                <a:tc>
                  <a:txBody>
                    <a:bodyPr/>
                    <a:lstStyle/>
                    <a:p>
                      <a:r>
                        <a:rPr lang="en-US" sz="2400" dirty="0"/>
                        <a:t>Adversary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Hardness </a:t>
                      </a:r>
                      <a:r>
                        <a:rPr lang="en-US" sz="2400" dirty="0" err="1"/>
                        <a:t>Asm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186142"/>
                  </a:ext>
                </a:extLst>
              </a:tr>
              <a:tr h="533821">
                <a:tc rowSpan="4">
                  <a:txBody>
                    <a:bodyPr/>
                    <a:lstStyle/>
                    <a:p>
                      <a:br>
                        <a:rPr lang="en-US" sz="2400" dirty="0"/>
                      </a:br>
                      <a:endParaRPr lang="en-US" sz="2400" dirty="0"/>
                    </a:p>
                    <a:p>
                      <a:r>
                        <a:rPr lang="en-US" sz="2400" dirty="0"/>
                        <a:t>Semi-Honest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Trapdoor Perm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[Moran-Orlav-Richelson’15]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71506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diam.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[Hirt-Maurer-Tschudi-Zikas’16]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22150"/>
                  </a:ext>
                </a:extLst>
              </a:tr>
              <a:tr h="5338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Cycles, trees…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[Akavia-Moran’17]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737161"/>
                  </a:ext>
                </a:extLst>
              </a:tr>
              <a:tr h="544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endParaRPr lang="en-US" sz="24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[Akavia-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L-</a:t>
                      </a:r>
                      <a:r>
                        <a:rPr lang="en-US" sz="2400" dirty="0"/>
                        <a:t>Moran17]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54033"/>
                  </a:ext>
                </a:extLst>
              </a:tr>
              <a:tr h="533821">
                <a:tc>
                  <a:txBody>
                    <a:bodyPr/>
                    <a:lstStyle/>
                    <a:p>
                      <a:r>
                        <a:rPr lang="en-US" sz="2400" dirty="0"/>
                        <a:t>Fail-stop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Arbitrary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5111"/>
                  </a:ext>
                </a:extLst>
              </a:tr>
              <a:tr h="780530">
                <a:tc>
                  <a:txBody>
                    <a:bodyPr/>
                    <a:lstStyle/>
                    <a:p>
                      <a:r>
                        <a:rPr lang="en-US" sz="2400" dirty="0"/>
                        <a:t>Delaying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DDH, QR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,</a:t>
                      </a:r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[</a:t>
                      </a:r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L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US" sz="2400" dirty="0"/>
                        <a:t>Liu-Maurer-Moran-Mularczyk-Tschudi’18]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458505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350A36-94DF-DA4F-A251-502D773DA35A}"/>
              </a:ext>
            </a:extLst>
          </p:cNvPr>
          <p:cNvSpPr/>
          <p:nvPr/>
        </p:nvSpPr>
        <p:spPr>
          <a:xfrm>
            <a:off x="1745673" y="5903323"/>
            <a:ext cx="5223164" cy="843841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5CC53-6C53-044E-B7E1-1A9C521B2FBC}"/>
              </a:ext>
            </a:extLst>
          </p:cNvPr>
          <p:cNvGrpSpPr/>
          <p:nvPr/>
        </p:nvGrpSpPr>
        <p:grpSpPr>
          <a:xfrm>
            <a:off x="2130336" y="5806644"/>
            <a:ext cx="4591008" cy="940336"/>
            <a:chOff x="4284521" y="5835115"/>
            <a:chExt cx="4591008" cy="9403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643185-1527-E24E-8DB0-E2E5BF2B3E37}"/>
                </a:ext>
              </a:extLst>
            </p:cNvPr>
            <p:cNvSpPr txBox="1"/>
            <p:nvPr/>
          </p:nvSpPr>
          <p:spPr>
            <a:xfrm>
              <a:off x="4623114" y="6313786"/>
              <a:ext cx="16754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>
                      <a:lumMod val="75000"/>
                    </a:schemeClr>
                  </a:solidFill>
                </a:rPr>
                <a:t>[This thesis]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25FCE3-B8FA-EF49-891F-93F33B1770EF}"/>
                    </a:ext>
                  </a:extLst>
                </p:cNvPr>
                <p:cNvSpPr txBox="1"/>
                <p:nvPr/>
              </p:nvSpPr>
              <p:spPr>
                <a:xfrm>
                  <a:off x="4284521" y="5861169"/>
                  <a:ext cx="242162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LWE</a:t>
                  </a:r>
                  <a:r>
                    <a:rPr lang="en-US" sz="3200" dirty="0"/>
                    <a:t> </a:t>
                  </a:r>
                  <a14:m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a14:m>
                  <a:r>
                    <a:rPr lang="en-US" sz="3200" dirty="0"/>
                    <a:t> PKCR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225FCE3-B8FA-EF49-891F-93F33B177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4521" y="5861169"/>
                  <a:ext cx="2421625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6842" t="-10638" r="-5789" b="-319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AE0458-89A6-D041-B70C-7E6DA7C9E690}"/>
                    </a:ext>
                  </a:extLst>
                </p:cNvPr>
                <p:cNvSpPr txBox="1"/>
                <p:nvPr/>
              </p:nvSpPr>
              <p:spPr>
                <a:xfrm>
                  <a:off x="6706146" y="5835115"/>
                  <a:ext cx="143821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a14:m>
                  <a:r>
                    <a:rPr lang="en-US" sz="3200" dirty="0"/>
                    <a:t> THC</a:t>
                  </a: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AE0458-89A6-D041-B70C-7E6DA7C9E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146" y="5835115"/>
                  <a:ext cx="1438214" cy="584775"/>
                </a:xfrm>
                <a:prstGeom prst="rect">
                  <a:avLst/>
                </a:prstGeom>
                <a:blipFill>
                  <a:blip r:embed="rId4"/>
                  <a:stretch>
                    <a:fillRect t="-10638" r="-8696" b="-29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FDBC04C-17F4-CD49-873D-2577195B095E}"/>
                </a:ext>
              </a:extLst>
            </p:cNvPr>
            <p:cNvSpPr txBox="1"/>
            <p:nvPr/>
          </p:nvSpPr>
          <p:spPr>
            <a:xfrm>
              <a:off x="6498596" y="6313786"/>
              <a:ext cx="23769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[AM17,A</a:t>
              </a: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</a:rPr>
                <a:t>L</a:t>
              </a:r>
              <a:r>
                <a:rPr lang="en-US" sz="2400" dirty="0"/>
                <a:t>M17,…]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49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3C35-5D75-D948-A348-6997DB09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Delaying Adversary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2F3F9D3-CBB9-8D42-8033-E14C47B08E3F}"/>
              </a:ext>
            </a:extLst>
          </p:cNvPr>
          <p:cNvSpPr txBox="1">
            <a:spLocks/>
          </p:cNvSpPr>
          <p:nvPr/>
        </p:nvSpPr>
        <p:spPr>
          <a:xfrm>
            <a:off x="1342409" y="4538425"/>
            <a:ext cx="4641272" cy="5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Polynomially</a:t>
            </a:r>
            <a:r>
              <a:rPr lang="en-US" dirty="0"/>
              <a:t> unbounded delay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851DA39-0C69-C342-8B31-31FCC08F3B28}"/>
              </a:ext>
            </a:extLst>
          </p:cNvPr>
          <p:cNvSpPr/>
          <p:nvPr/>
        </p:nvSpPr>
        <p:spPr>
          <a:xfrm>
            <a:off x="1466618" y="1736638"/>
            <a:ext cx="2778358" cy="6657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Broadcast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73DC85-0253-9149-B9F7-4B362FBA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17" y="1275934"/>
            <a:ext cx="1509279" cy="150927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F00DE3F-CFC8-F044-AF48-13515C2E72C7}"/>
              </a:ext>
            </a:extLst>
          </p:cNvPr>
          <p:cNvSpPr/>
          <p:nvPr/>
        </p:nvSpPr>
        <p:spPr>
          <a:xfrm>
            <a:off x="1408452" y="3538120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Delaying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6676CC-DB9E-E046-A607-F534F608D2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>
            <a:off x="622646" y="2958819"/>
            <a:ext cx="1052790" cy="1509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6D8C0A-6A24-9442-B031-375D452CED21}"/>
              </a:ext>
            </a:extLst>
          </p:cNvPr>
          <p:cNvCxnSpPr>
            <a:cxnSpLocks/>
          </p:cNvCxnSpPr>
          <p:nvPr/>
        </p:nvCxnSpPr>
        <p:spPr>
          <a:xfrm>
            <a:off x="6670081" y="4899145"/>
            <a:ext cx="1167222" cy="5369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AF9BEA-399A-D440-B469-296EEDEF38B1}"/>
              </a:ext>
            </a:extLst>
          </p:cNvPr>
          <p:cNvCxnSpPr>
            <a:cxnSpLocks/>
          </p:cNvCxnSpPr>
          <p:nvPr/>
        </p:nvCxnSpPr>
        <p:spPr>
          <a:xfrm>
            <a:off x="8071642" y="5719000"/>
            <a:ext cx="984662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608F73-B2E4-D14D-8E61-FB1E6B34AD8E}"/>
              </a:ext>
            </a:extLst>
          </p:cNvPr>
          <p:cNvCxnSpPr>
            <a:cxnSpLocks/>
          </p:cNvCxnSpPr>
          <p:nvPr/>
        </p:nvCxnSpPr>
        <p:spPr>
          <a:xfrm flipV="1">
            <a:off x="9194389" y="4991274"/>
            <a:ext cx="1011324" cy="48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29155A2-5E32-E64C-AA49-586FE2ED5F61}"/>
              </a:ext>
            </a:extLst>
          </p:cNvPr>
          <p:cNvSpPr txBox="1">
            <a:spLocks/>
          </p:cNvSpPr>
          <p:nvPr/>
        </p:nvSpPr>
        <p:spPr>
          <a:xfrm>
            <a:off x="1342409" y="5095803"/>
            <a:ext cx="4641272" cy="508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message orders,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579D6F-FB25-D948-8B4C-BCB16EBBE7B9}"/>
              </a:ext>
            </a:extLst>
          </p:cNvPr>
          <p:cNvCxnSpPr>
            <a:cxnSpLocks/>
            <a:stCxn id="47" idx="1"/>
            <a:endCxn id="50" idx="0"/>
          </p:cNvCxnSpPr>
          <p:nvPr/>
        </p:nvCxnSpPr>
        <p:spPr>
          <a:xfrm>
            <a:off x="6975394" y="2518243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E6AE8F-9EF6-1E41-96BB-A6B0F4FA6123}"/>
              </a:ext>
            </a:extLst>
          </p:cNvPr>
          <p:cNvCxnSpPr>
            <a:cxnSpLocks/>
            <a:stCxn id="47" idx="3"/>
            <a:endCxn id="51" idx="6"/>
          </p:cNvCxnSpPr>
          <p:nvPr/>
        </p:nvCxnSpPr>
        <p:spPr>
          <a:xfrm>
            <a:off x="6975394" y="2601761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8CD6D3-F936-0B40-B816-AA52C2D40A1B}"/>
              </a:ext>
            </a:extLst>
          </p:cNvPr>
          <p:cNvCxnSpPr>
            <a:cxnSpLocks/>
            <a:stCxn id="48" idx="3"/>
            <a:endCxn id="50" idx="0"/>
          </p:cNvCxnSpPr>
          <p:nvPr/>
        </p:nvCxnSpPr>
        <p:spPr>
          <a:xfrm>
            <a:off x="8627959" y="2132850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033D8D-87FB-724C-9ABA-2499A0954756}"/>
              </a:ext>
            </a:extLst>
          </p:cNvPr>
          <p:cNvCxnSpPr>
            <a:cxnSpLocks/>
            <a:stCxn id="47" idx="0"/>
            <a:endCxn id="48" idx="7"/>
          </p:cNvCxnSpPr>
          <p:nvPr/>
        </p:nvCxnSpPr>
        <p:spPr>
          <a:xfrm flipV="1">
            <a:off x="6933635" y="2049332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3C9E55-BA19-9342-98AD-DC30553A0113}"/>
              </a:ext>
            </a:extLst>
          </p:cNvPr>
          <p:cNvCxnSpPr>
            <a:cxnSpLocks/>
            <a:stCxn id="47" idx="3"/>
            <a:endCxn id="52" idx="1"/>
          </p:cNvCxnSpPr>
          <p:nvPr/>
        </p:nvCxnSpPr>
        <p:spPr>
          <a:xfrm flipH="1">
            <a:off x="6972444" y="2601761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68DB0A72-356F-E445-907F-73EC6A0C09B8}"/>
              </a:ext>
            </a:extLst>
          </p:cNvPr>
          <p:cNvSpPr/>
          <p:nvPr/>
        </p:nvSpPr>
        <p:spPr>
          <a:xfrm flipH="1">
            <a:off x="6874579" y="2500946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16F19D-694C-FE41-98F3-70D3D63CA4AB}"/>
              </a:ext>
            </a:extLst>
          </p:cNvPr>
          <p:cNvSpPr/>
          <p:nvPr/>
        </p:nvSpPr>
        <p:spPr>
          <a:xfrm flipH="1">
            <a:off x="8527144" y="2032035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FE8C224-66C3-9546-B6A0-77536797D796}"/>
              </a:ext>
            </a:extLst>
          </p:cNvPr>
          <p:cNvSpPr/>
          <p:nvPr/>
        </p:nvSpPr>
        <p:spPr>
          <a:xfrm flipH="1">
            <a:off x="10259581" y="253082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B1FCD3B-3517-C84C-A059-02308E77690C}"/>
              </a:ext>
            </a:extLst>
          </p:cNvPr>
          <p:cNvSpPr/>
          <p:nvPr/>
        </p:nvSpPr>
        <p:spPr>
          <a:xfrm flipH="1">
            <a:off x="10152917" y="455799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FCC0400-65C2-D94B-9E5F-4D7B0F6FE637}"/>
              </a:ext>
            </a:extLst>
          </p:cNvPr>
          <p:cNvSpPr/>
          <p:nvPr/>
        </p:nvSpPr>
        <p:spPr>
          <a:xfrm flipH="1">
            <a:off x="8527144" y="516759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20C1C3-9ECD-C44A-AD47-0C7BA386C146}"/>
              </a:ext>
            </a:extLst>
          </p:cNvPr>
          <p:cNvSpPr/>
          <p:nvPr/>
        </p:nvSpPr>
        <p:spPr>
          <a:xfrm flipH="1">
            <a:off x="6871629" y="4558464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4FD0B9-4DAF-0F44-838B-31AC2EE94AC4}"/>
              </a:ext>
            </a:extLst>
          </p:cNvPr>
          <p:cNvCxnSpPr>
            <a:cxnSpLocks/>
            <a:stCxn id="50" idx="5"/>
            <a:endCxn id="51" idx="1"/>
          </p:cNvCxnSpPr>
          <p:nvPr/>
        </p:nvCxnSpPr>
        <p:spPr>
          <a:xfrm flipH="1">
            <a:off x="8627959" y="4658812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30FABC-D97B-9545-96CC-426EEAEBF785}"/>
              </a:ext>
            </a:extLst>
          </p:cNvPr>
          <p:cNvCxnSpPr>
            <a:cxnSpLocks/>
            <a:stCxn id="49" idx="4"/>
          </p:cNvCxnSpPr>
          <p:nvPr/>
        </p:nvCxnSpPr>
        <p:spPr>
          <a:xfrm flipH="1">
            <a:off x="10205713" y="2648939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E7F783D-829A-A94B-AFB7-81EB67BC341D}"/>
              </a:ext>
            </a:extLst>
          </p:cNvPr>
          <p:cNvCxnSpPr>
            <a:cxnSpLocks/>
            <a:stCxn id="51" idx="5"/>
            <a:endCxn id="52" idx="3"/>
          </p:cNvCxnSpPr>
          <p:nvPr/>
        </p:nvCxnSpPr>
        <p:spPr>
          <a:xfrm flipH="1" flipV="1">
            <a:off x="6972444" y="4659279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0A0B8DF-E6B6-FD41-9361-97DDB03D318C}"/>
              </a:ext>
            </a:extLst>
          </p:cNvPr>
          <p:cNvCxnSpPr>
            <a:cxnSpLocks/>
            <a:stCxn id="50" idx="5"/>
            <a:endCxn id="52" idx="2"/>
          </p:cNvCxnSpPr>
          <p:nvPr/>
        </p:nvCxnSpPr>
        <p:spPr>
          <a:xfrm flipH="1" flipV="1">
            <a:off x="6989741" y="4617520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1E746F-6C4A-674B-8A80-2DE144162BF1}"/>
              </a:ext>
            </a:extLst>
          </p:cNvPr>
          <p:cNvGrpSpPr/>
          <p:nvPr/>
        </p:nvGrpSpPr>
        <p:grpSpPr>
          <a:xfrm>
            <a:off x="6565979" y="1275934"/>
            <a:ext cx="4117365" cy="4195393"/>
            <a:chOff x="3929981" y="1285777"/>
            <a:chExt cx="4117365" cy="419539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F4EDCB1-FDE9-C948-BB68-0D8DD3B78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CBF2A10-FD37-454E-A525-A90BA7B5A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1F41445-4459-2048-9BAE-027503E25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FFBEB8C-3C22-324B-8D4F-59B423D3C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0CA2D6B-C774-4646-BE60-1049B9860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8A16C41-E9D4-AA43-9528-7FC28EE7E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CDEFFD0-F839-A343-A30B-422D67BB4EBB}"/>
              </a:ext>
            </a:extLst>
          </p:cNvPr>
          <p:cNvGrpSpPr/>
          <p:nvPr/>
        </p:nvGrpSpPr>
        <p:grpSpPr>
          <a:xfrm>
            <a:off x="7607976" y="4337972"/>
            <a:ext cx="1616269" cy="1266805"/>
            <a:chOff x="4546267" y="2053019"/>
            <a:chExt cx="989624" cy="77565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82B83CB-5456-7F45-A7F4-D22E44FCD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EB95D65-1DC8-F144-AACF-46DD41777BE9}"/>
                </a:ext>
              </a:extLst>
            </p:cNvPr>
            <p:cNvSpPr txBox="1"/>
            <p:nvPr/>
          </p:nvSpPr>
          <p:spPr>
            <a:xfrm rot="20847569">
              <a:off x="4579722" y="2448917"/>
              <a:ext cx="466198" cy="23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SLOW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E41684A-4B43-1B44-AFE3-EB308263BFA0}"/>
              </a:ext>
            </a:extLst>
          </p:cNvPr>
          <p:cNvSpPr txBox="1"/>
          <p:nvPr/>
        </p:nvSpPr>
        <p:spPr>
          <a:xfrm>
            <a:off x="8275321" y="738687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  <a:r>
              <a:rPr lang="en-US" sz="3200" baseline="-25000" dirty="0"/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1840703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Impossibility of THC with Adversarial Delays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210E34A-79B9-E745-A811-44EE5A308E67}"/>
              </a:ext>
            </a:extLst>
          </p:cNvPr>
          <p:cNvSpPr txBox="1"/>
          <p:nvPr/>
        </p:nvSpPr>
        <p:spPr>
          <a:xfrm>
            <a:off x="3824087" y="5653687"/>
            <a:ext cx="502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side is the source on?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F8776-D4D4-204C-9373-0BCD0ECE869D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FFB6D4FE-A63A-164B-996B-0AD8A21BF724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5124AD8-6D25-1E44-9A2C-4C65E6C27B33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EB74B8C-2A73-2D48-8B39-9F49F0587077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B8858C3-F170-9D4B-B3D6-5D3B891FF770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0DE54A-4D74-D946-83A6-B55DB99B2004}"/>
                </a:ext>
              </a:extLst>
            </p:cNvPr>
            <p:cNvCxnSpPr>
              <a:cxnSpLocks/>
              <a:stCxn id="85" idx="6"/>
              <a:endCxn id="86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B7011A0-9524-7E4A-A080-464030F3641A}"/>
                </a:ext>
              </a:extLst>
            </p:cNvPr>
            <p:cNvCxnSpPr>
              <a:cxnSpLocks/>
              <a:stCxn id="86" idx="6"/>
              <a:endCxn id="91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C02219B-0079-8F41-9C01-A266526B9F3B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FCF6C71-B135-444D-8E35-9DE6EB95CEE3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4B3B158-02C7-7F48-8DEB-92999141E8B7}"/>
                </a:ext>
              </a:extLst>
            </p:cNvPr>
            <p:cNvCxnSpPr>
              <a:stCxn id="91" idx="6"/>
              <a:endCxn id="92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0C95BD7-8726-2741-BBAF-00B63672D9C6}"/>
                </a:ext>
              </a:extLst>
            </p:cNvPr>
            <p:cNvCxnSpPr>
              <a:cxnSpLocks/>
              <a:stCxn id="92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5B13272-F76E-5148-AE5D-319DDA9FC34F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FC81D0B-5A49-C041-A8A9-26C394F9FC6E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6DCD576-4144-C842-8143-16AC87E61991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33EF0D1-951A-D048-9690-16B5A5BB1C6F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D9FA3E-E656-4840-BEB2-98B68CB8AC86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EB269A2-2DB6-D743-9303-0114E2B028A7}"/>
                </a:ext>
              </a:extLst>
            </p:cNvPr>
            <p:cNvCxnSpPr>
              <a:cxnSpLocks/>
              <a:stCxn id="103" idx="6"/>
              <a:endCxn id="107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5E4EFBE-8C0B-9345-BB0F-B6AED97DF912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9CA40CC-ADE5-8046-A7F9-EBB86293693D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A6FA5B2-9F4F-B54C-8DC8-4D89810AC586}"/>
                </a:ext>
              </a:extLst>
            </p:cNvPr>
            <p:cNvCxnSpPr>
              <a:stCxn id="107" idx="6"/>
              <a:endCxn id="108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51FFA54-2E48-B147-9535-8C2C809237A7}"/>
                </a:ext>
              </a:extLst>
            </p:cNvPr>
            <p:cNvCxnSpPr>
              <a:cxnSpLocks/>
              <a:stCxn id="108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9A0D109-FFE7-3548-AAAB-1D07F26B0568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5D7C32-24E1-8242-B56E-6C1866797148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7DE0F56-0E72-4846-A384-CA715495DDE8}"/>
              </a:ext>
            </a:extLst>
          </p:cNvPr>
          <p:cNvSpPr txBox="1"/>
          <p:nvPr/>
        </p:nvSpPr>
        <p:spPr>
          <a:xfrm>
            <a:off x="5564829" y="3602182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D91927-842A-3746-91D5-9D6FF289F9F0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778D577-DBA8-DB4A-A135-1463291388F1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26170D1-E711-9A45-86DA-EA7074362D82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2D4B78E-EAC2-7E43-92FA-ED9222FADA99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05306B-5036-AF43-B3CC-AC320414CCB3}"/>
                </a:ext>
              </a:extLst>
            </p:cNvPr>
            <p:cNvCxnSpPr>
              <a:stCxn id="50" idx="6"/>
              <a:endCxn id="51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F87BCE9-BAC8-1C4B-B570-4262A40B7963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B9AB297-CA81-4441-968C-912392B6F1D9}"/>
                </a:ext>
              </a:extLst>
            </p:cNvPr>
            <p:cNvCxnSpPr>
              <a:cxnSpLocks/>
              <a:stCxn id="52" idx="6"/>
              <a:endCxn id="56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9247A39-CF1C-8046-8F55-7495C1C00812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13C7BC-323B-2F45-A78D-BF8966FC1BF2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04D867-4C1F-2B41-9A55-1496E01F0E29}"/>
                </a:ext>
              </a:extLst>
            </p:cNvPr>
            <p:cNvCxnSpPr>
              <a:stCxn id="56" idx="6"/>
              <a:endCxn id="57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3F88634-66AD-D243-8D5E-A3D547F86619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2B42137-0944-EB4C-9213-BE12F72964BA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4A6FE9E-C92E-964F-A6A6-39C292AF7D36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9E8C325-2A62-AE45-802B-095975375B54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9179963-F079-5D4E-8A18-07C521B43978}"/>
                </a:ext>
              </a:extLst>
            </p:cNvPr>
            <p:cNvCxnSpPr>
              <a:stCxn id="60" idx="6"/>
              <a:endCxn id="61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BC84406-550B-774A-B2DC-F2AFDCCC9F50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66F4888-31E3-DD4B-AE64-D343A43ECCD9}"/>
                </a:ext>
              </a:extLst>
            </p:cNvPr>
            <p:cNvCxnSpPr>
              <a:cxnSpLocks/>
              <a:stCxn id="62" idx="6"/>
              <a:endCxn id="68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0E323E4-4716-184D-BF68-ABEB690A65CD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C239B9-E5C8-F34E-84E2-29729D2B5A27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0E2A6D-75BB-8749-AE5B-C04387053A76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5D6A21-6D46-4F47-AB46-00FF76B2ECDD}"/>
                </a:ext>
              </a:extLst>
            </p:cNvPr>
            <p:cNvCxnSpPr>
              <a:cxnSpLocks/>
              <a:stCxn id="69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615FF18-5831-C843-89C8-389CC06C9C7C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7C7E59-F448-324B-A42D-91C8F257A3B4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3E8FB6-D8AB-FD44-A82A-ABDBE959A79F}"/>
              </a:ext>
            </a:extLst>
          </p:cNvPr>
          <p:cNvCxnSpPr/>
          <p:nvPr/>
        </p:nvCxnSpPr>
        <p:spPr>
          <a:xfrm>
            <a:off x="2064405" y="2909455"/>
            <a:ext cx="7456753" cy="1385454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698FA8-4003-9948-A21B-598A903A8C6E}"/>
              </a:ext>
            </a:extLst>
          </p:cNvPr>
          <p:cNvCxnSpPr>
            <a:cxnSpLocks/>
          </p:cNvCxnSpPr>
          <p:nvPr/>
        </p:nvCxnSpPr>
        <p:spPr>
          <a:xfrm flipH="1">
            <a:off x="2064405" y="2924837"/>
            <a:ext cx="7456753" cy="138545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55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210E34A-79B9-E745-A811-44EE5A308E67}"/>
              </a:ext>
            </a:extLst>
          </p:cNvPr>
          <p:cNvSpPr txBox="1"/>
          <p:nvPr/>
        </p:nvSpPr>
        <p:spPr>
          <a:xfrm>
            <a:off x="3824087" y="5653687"/>
            <a:ext cx="502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side is the source on?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6EF5703-9077-E146-BD3F-64FC072CFCD2}"/>
              </a:ext>
            </a:extLst>
          </p:cNvPr>
          <p:cNvSpPr txBox="1"/>
          <p:nvPr/>
        </p:nvSpPr>
        <p:spPr>
          <a:xfrm>
            <a:off x="5783291" y="3345143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1620F73-F85D-994F-A999-FA2D157898F9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DDAF6F1-A360-B149-B723-18553BC304E6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C421D68-5CA7-E74A-8615-9CC321290B83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5BBA6F7-1918-EA44-9479-16970DC08FB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6009A22-B552-434E-8CCD-6EC6472D3D19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973CC21-C498-4D49-9A93-646B10B02038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ABC08C0-91C5-C042-BDD6-6B258950747E}"/>
                </a:ext>
              </a:extLst>
            </p:cNvPr>
            <p:cNvCxnSpPr>
              <a:cxnSpLocks/>
              <a:stCxn id="97" idx="6"/>
              <a:endCxn id="111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42D681D-C696-754E-B29C-3A1933E29E2E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B0E9F88-14C5-E94B-98AB-2181EB50FD69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A26CD77-F8BA-D543-9E0C-A490DA1405C0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A61D6FB-FBDA-EA47-A392-9B2DBC18FAAA}"/>
                </a:ext>
              </a:extLst>
            </p:cNvPr>
            <p:cNvCxnSpPr>
              <a:cxnSpLocks/>
              <a:stCxn id="112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3BDCD67-EA03-BE4F-8B9D-FF438A596408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A015AE0-45C0-BC41-9481-A833600F9FAF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C21D0BB-B797-1B42-A8C6-828AC08F04A7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F24CFB5-B24A-2844-8442-18483AAEAC92}"/>
                </a:ext>
              </a:extLst>
            </p:cNvPr>
            <p:cNvCxnSpPr>
              <a:stCxn id="116" idx="6"/>
              <a:endCxn id="117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A441155-9BD9-064D-85F3-519427BEB5CE}"/>
                </a:ext>
              </a:extLst>
            </p:cNvPr>
            <p:cNvCxnSpPr>
              <a:cxnSpLocks/>
              <a:stCxn id="117" idx="6"/>
              <a:endCxn id="118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108E91E-DC96-8A48-8C83-D7396AC83700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30B215C-61AA-FC48-8A1A-E7BEB19BB827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209C138-5374-8146-A82A-C93A7DFFF79A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4EA0F63-2602-FB4A-999A-87783628EFA6}"/>
                </a:ext>
              </a:extLst>
            </p:cNvPr>
            <p:cNvCxnSpPr>
              <a:stCxn id="122" idx="6"/>
              <a:endCxn id="123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C24DB4C-0382-BE45-9AF5-E29223F2B33B}"/>
                </a:ext>
              </a:extLst>
            </p:cNvPr>
            <p:cNvCxnSpPr>
              <a:cxnSpLocks/>
              <a:stCxn id="123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A22539AA-204D-754B-A80C-40ECBF03AA52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D52EC75-137A-0340-B994-325937F8A733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FA8E552-7E24-8347-9E47-7E0AB94A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16F2658-AC9E-3A46-A1CC-0DDB750C024E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72BC0CA-72AB-014A-BF51-36066798E217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B263DB4-4A38-4C4A-88DB-429CC3940AB8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05D3932-C71C-B242-97E1-2E89F490BC8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26D31BB-C208-C049-8162-55F7C6E1E962}"/>
                </a:ext>
              </a:extLst>
            </p:cNvPr>
            <p:cNvCxnSpPr>
              <a:stCxn id="177" idx="6"/>
              <a:endCxn id="178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C6174AA-F8AF-F745-B854-726240706617}"/>
                </a:ext>
              </a:extLst>
            </p:cNvPr>
            <p:cNvCxnSpPr>
              <a:cxnSpLocks/>
              <a:stCxn id="178" idx="6"/>
              <a:endCxn id="179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32D8ADB-9227-1243-9841-9570C932A803}"/>
                </a:ext>
              </a:extLst>
            </p:cNvPr>
            <p:cNvCxnSpPr>
              <a:cxnSpLocks/>
              <a:stCxn id="179" idx="6"/>
              <a:endCxn id="183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02AFA41E-A1B3-904A-B81A-28197DF4EF97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5DC72A4-6483-4343-BCB7-E9FBA74B160A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1E45CA-076B-2748-A468-A46FBA0C2418}"/>
                </a:ext>
              </a:extLst>
            </p:cNvPr>
            <p:cNvCxnSpPr>
              <a:stCxn id="183" idx="6"/>
              <a:endCxn id="184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9B16E4F-6841-FC42-B4CC-E75641D0B9C3}"/>
                </a:ext>
              </a:extLst>
            </p:cNvPr>
            <p:cNvCxnSpPr>
              <a:cxnSpLocks/>
              <a:stCxn id="184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FAA6931-2FF4-1147-B53B-8C604DD3E79C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4542B7F-480F-C740-943B-76D91F05BC67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CDCAD7E-A1A3-9840-AFE5-B09E4547EA0D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983539A-571A-EC47-BC20-03E6AAA4CCE6}"/>
                </a:ext>
              </a:extLst>
            </p:cNvPr>
            <p:cNvCxnSpPr>
              <a:stCxn id="187" idx="6"/>
              <a:endCxn id="188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164EAE-34F9-4949-AE97-D721D0DDF5B3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0DF8FB1-06D6-FC49-9AF3-4029D126DC24}"/>
                </a:ext>
              </a:extLst>
            </p:cNvPr>
            <p:cNvCxnSpPr>
              <a:cxnSpLocks/>
              <a:stCxn id="189" idx="6"/>
              <a:endCxn id="193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314946-3CD1-9647-97C1-0EB429D61640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4AB3408-8656-8E40-823F-D8053F79D742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3D98615-A79A-D043-8DC9-CF056302B8FD}"/>
                </a:ext>
              </a:extLst>
            </p:cNvPr>
            <p:cNvCxnSpPr>
              <a:stCxn id="193" idx="6"/>
              <a:endCxn id="194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EE13217-405E-0549-A475-6B27D27A0B96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00769FD-36EE-AC4E-937E-789CF88ACF0E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EEFE1408-2EF0-3A4D-AD64-094AB994752A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199" name="Picture 198">
            <a:extLst>
              <a:ext uri="{FF2B5EF4-FFF2-40B4-BE49-F238E27FC236}">
                <a16:creationId xmlns:a16="http://schemas.microsoft.com/office/drawing/2014/main" id="{29BA64BA-181D-3745-88C2-744E65BE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78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210E34A-79B9-E745-A811-44EE5A308E67}"/>
              </a:ext>
            </a:extLst>
          </p:cNvPr>
          <p:cNvSpPr txBox="1"/>
          <p:nvPr/>
        </p:nvSpPr>
        <p:spPr>
          <a:xfrm>
            <a:off x="3824087" y="5653687"/>
            <a:ext cx="5026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side is the source on?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7C32-24E1-8242-B56E-6C1866797148}"/>
              </a:ext>
            </a:extLst>
          </p:cNvPr>
          <p:cNvSpPr txBox="1"/>
          <p:nvPr/>
        </p:nvSpPr>
        <p:spPr>
          <a:xfrm>
            <a:off x="11144448" y="2244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6EF5703-9077-E146-BD3F-64FC072CFCD2}"/>
              </a:ext>
            </a:extLst>
          </p:cNvPr>
          <p:cNvSpPr txBox="1"/>
          <p:nvPr/>
        </p:nvSpPr>
        <p:spPr>
          <a:xfrm>
            <a:off x="5783291" y="3345143"/>
            <a:ext cx="633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598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7C32-24E1-8242-B56E-6C1866797148}"/>
              </a:ext>
            </a:extLst>
          </p:cNvPr>
          <p:cNvSpPr txBox="1"/>
          <p:nvPr/>
        </p:nvSpPr>
        <p:spPr>
          <a:xfrm>
            <a:off x="11144448" y="2244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02553A-8330-A342-89DA-3BAF933303E2}"/>
                  </a:ext>
                </a:extLst>
              </p:cNvPr>
              <p:cNvSpPr txBox="1"/>
              <p:nvPr/>
            </p:nvSpPr>
            <p:spPr>
              <a:xfrm>
                <a:off x="4357232" y="3906043"/>
                <a:ext cx="308411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seconds?</a:t>
                </a: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402553A-8330-A342-89DA-3BAF93330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232" y="3906043"/>
                <a:ext cx="3084114" cy="584775"/>
              </a:xfrm>
              <a:prstGeom prst="rect">
                <a:avLst/>
              </a:prstGeom>
              <a:blipFill>
                <a:blip r:embed="rId7"/>
                <a:stretch>
                  <a:fillRect l="-4508" t="-12766" r="-368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79D65F2-C76D-5146-A524-C69EA71F6779}"/>
                  </a:ext>
                </a:extLst>
              </p:cNvPr>
              <p:cNvSpPr/>
              <p:nvPr/>
            </p:nvSpPr>
            <p:spPr>
              <a:xfrm>
                <a:off x="1974903" y="3193748"/>
                <a:ext cx="8066208" cy="77340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Without Delays protocol is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seconds…</a:t>
                </a:r>
              </a:p>
            </p:txBody>
          </p:sp>
        </mc:Choice>
        <mc:Fallback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79D65F2-C76D-5146-A524-C69EA71F6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903" y="3193748"/>
                <a:ext cx="8066208" cy="773406"/>
              </a:xfrm>
              <a:prstGeom prst="roundRect">
                <a:avLst/>
              </a:prstGeom>
              <a:blipFill>
                <a:blip r:embed="rId8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15726-5195-774A-AF62-348F2397E87E}"/>
                  </a:ext>
                </a:extLst>
              </p:cNvPr>
              <p:cNvSpPr txBox="1"/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beginning =&gt;</a:t>
                </a:r>
              </a:p>
              <a:p>
                <a:r>
                  <a:rPr lang="en-US" sz="3200" dirty="0"/>
                  <a:t>Protocol ends later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F15726-5195-774A-AF62-348F2397E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blipFill>
                <a:blip r:embed="rId9"/>
                <a:stretch>
                  <a:fillRect l="-3134" t="-5814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B5F909-A9F2-DC4E-8718-FB46256C0E9C}"/>
                  </a:ext>
                </a:extLst>
              </p:cNvPr>
              <p:cNvSpPr txBox="1"/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end =&gt;</a:t>
                </a:r>
              </a:p>
              <a:p>
                <a:r>
                  <a:rPr lang="en-US" sz="3200" dirty="0"/>
                  <a:t>Protocol ends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DB5F909-A9F2-DC4E-8718-FB46256C0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blipFill>
                <a:blip r:embed="rId10"/>
                <a:stretch>
                  <a:fillRect l="-3499" t="-6977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18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7C32-24E1-8242-B56E-6C1866797148}"/>
              </a:ext>
            </a:extLst>
          </p:cNvPr>
          <p:cNvSpPr txBox="1"/>
          <p:nvPr/>
        </p:nvSpPr>
        <p:spPr>
          <a:xfrm>
            <a:off x="11144448" y="2244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7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66A570A-D169-FA4A-ABED-026185E049F5}"/>
                  </a:ext>
                </a:extLst>
              </p:cNvPr>
              <p:cNvSpPr txBox="1"/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beginning =&gt;</a:t>
                </a:r>
              </a:p>
              <a:p>
                <a:r>
                  <a:rPr lang="en-US" sz="3200" dirty="0"/>
                  <a:t>Protocol ends later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66A570A-D169-FA4A-ABED-026185E04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" y="5464124"/>
                <a:ext cx="4441409" cy="1077218"/>
              </a:xfrm>
              <a:prstGeom prst="rect">
                <a:avLst/>
              </a:prstGeom>
              <a:blipFill>
                <a:blip r:embed="rId8"/>
                <a:stretch>
                  <a:fillRect l="-3134" t="-5814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D54D61-9559-114D-B1D7-94AF2B17043B}"/>
                  </a:ext>
                </a:extLst>
              </p:cNvPr>
              <p:cNvSpPr txBox="1"/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Delay at end =&gt;</a:t>
                </a:r>
              </a:p>
              <a:p>
                <a:r>
                  <a:rPr lang="en-US" sz="3200" dirty="0"/>
                  <a:t>Protocol ends at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32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2D54D61-9559-114D-B1D7-94AF2B17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087" y="5507766"/>
                <a:ext cx="4350678" cy="1077218"/>
              </a:xfrm>
              <a:prstGeom prst="rect">
                <a:avLst/>
              </a:prstGeom>
              <a:blipFill>
                <a:blip r:embed="rId9"/>
                <a:stretch>
                  <a:fillRect l="-3499" t="-6977"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27022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C8A3CBBA-B23E-5D41-A38C-B32B7FD06257}"/>
                  </a:ext>
                </a:extLst>
              </p:cNvPr>
              <p:cNvSpPr/>
              <p:nvPr/>
            </p:nvSpPr>
            <p:spPr>
              <a:xfrm>
                <a:off x="8901381" y="1927157"/>
                <a:ext cx="2868706" cy="346924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Ends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C8A3CBBA-B23E-5D41-A38C-B32B7FD06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381" y="1927157"/>
                <a:ext cx="2868706" cy="3469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39F2414-8FE8-7648-A735-90B17EC6B87C}"/>
                  </a:ext>
                </a:extLst>
              </p:cNvPr>
              <p:cNvSpPr/>
              <p:nvPr/>
            </p:nvSpPr>
            <p:spPr>
              <a:xfrm>
                <a:off x="606495" y="1918091"/>
                <a:ext cx="2868706" cy="3469240"/>
              </a:xfrm>
              <a:prstGeom prst="roundRect">
                <a:avLst/>
              </a:prstGeom>
              <a:solidFill>
                <a:srgbClr val="FFC000">
                  <a:alpha val="51000"/>
                </a:srgbClr>
              </a:solidFill>
              <a:ln w="762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Ends later than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039F2414-8FE8-7648-A735-90B17EC6B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95" y="1918091"/>
                <a:ext cx="2868706" cy="346924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ounded Rectangular Callout 85">
                <a:extLst>
                  <a:ext uri="{FF2B5EF4-FFF2-40B4-BE49-F238E27FC236}">
                    <a16:creationId xmlns:a16="http://schemas.microsoft.com/office/drawing/2014/main" id="{F72E4F5A-FC7A-814D-B1FA-277533536108}"/>
                  </a:ext>
                </a:extLst>
              </p:cNvPr>
              <p:cNvSpPr/>
              <p:nvPr/>
            </p:nvSpPr>
            <p:spPr>
              <a:xfrm>
                <a:off x="3031510" y="5687191"/>
                <a:ext cx="2193472" cy="860612"/>
              </a:xfrm>
              <a:prstGeom prst="wedgeRoundRectCallout">
                <a:avLst>
                  <a:gd name="adj1" fmla="val 43263"/>
                  <a:gd name="adj2" fmla="val -105208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Delay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Rounded Rectangular Callout 85">
                <a:extLst>
                  <a:ext uri="{FF2B5EF4-FFF2-40B4-BE49-F238E27FC236}">
                    <a16:creationId xmlns:a16="http://schemas.microsoft.com/office/drawing/2014/main" id="{F72E4F5A-FC7A-814D-B1FA-277533536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10" y="5687191"/>
                <a:ext cx="2193472" cy="860612"/>
              </a:xfrm>
              <a:prstGeom prst="wedgeRoundRectCallout">
                <a:avLst>
                  <a:gd name="adj1" fmla="val 43263"/>
                  <a:gd name="adj2" fmla="val -1052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ounded Rectangular Callout 86">
                <a:extLst>
                  <a:ext uri="{FF2B5EF4-FFF2-40B4-BE49-F238E27FC236}">
                    <a16:creationId xmlns:a16="http://schemas.microsoft.com/office/drawing/2014/main" id="{812D104C-44C5-B04C-AA3B-0FB59CCCA639}"/>
                  </a:ext>
                </a:extLst>
              </p:cNvPr>
              <p:cNvSpPr/>
              <p:nvPr/>
            </p:nvSpPr>
            <p:spPr>
              <a:xfrm>
                <a:off x="6963562" y="5687191"/>
                <a:ext cx="2193472" cy="860612"/>
              </a:xfrm>
              <a:prstGeom prst="wedgeRoundRectCallout">
                <a:avLst>
                  <a:gd name="adj1" fmla="val -36737"/>
                  <a:gd name="adj2" fmla="val -106250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Delay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Rounded Rectangular Callout 86">
                <a:extLst>
                  <a:ext uri="{FF2B5EF4-FFF2-40B4-BE49-F238E27FC236}">
                    <a16:creationId xmlns:a16="http://schemas.microsoft.com/office/drawing/2014/main" id="{812D104C-44C5-B04C-AA3B-0FB59CCCA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562" y="5687191"/>
                <a:ext cx="2193472" cy="860612"/>
              </a:xfrm>
              <a:prstGeom prst="wedgeRoundRectCallout">
                <a:avLst>
                  <a:gd name="adj1" fmla="val -36737"/>
                  <a:gd name="adj2" fmla="val -10625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63BD0A2-89B7-C94F-87A6-FC6165D84AE9}"/>
              </a:ext>
            </a:extLst>
          </p:cNvPr>
          <p:cNvGrpSpPr/>
          <p:nvPr/>
        </p:nvGrpSpPr>
        <p:grpSpPr>
          <a:xfrm>
            <a:off x="748552" y="4585650"/>
            <a:ext cx="10852418" cy="519953"/>
            <a:chOff x="748552" y="4585650"/>
            <a:chExt cx="10852418" cy="519953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2118606-1393-844F-B640-AC803FB39B76}"/>
                </a:ext>
              </a:extLst>
            </p:cNvPr>
            <p:cNvSpPr/>
            <p:nvPr/>
          </p:nvSpPr>
          <p:spPr>
            <a:xfrm>
              <a:off x="748552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B41F809-2759-6D4D-835F-13E7C451746F}"/>
                </a:ext>
              </a:extLst>
            </p:cNvPr>
            <p:cNvSpPr/>
            <p:nvPr/>
          </p:nvSpPr>
          <p:spPr>
            <a:xfrm>
              <a:off x="1788458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1AA82088-87BB-5B4B-A009-6E9271DBAF46}"/>
                </a:ext>
              </a:extLst>
            </p:cNvPr>
            <p:cNvSpPr/>
            <p:nvPr/>
          </p:nvSpPr>
          <p:spPr>
            <a:xfrm>
              <a:off x="2828364" y="4585650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F1293EE-E7FD-DA48-AF9F-251DE6DAE026}"/>
                </a:ext>
              </a:extLst>
            </p:cNvPr>
            <p:cNvCxnSpPr>
              <a:stCxn id="158" idx="6"/>
              <a:endCxn id="159" idx="2"/>
            </p:cNvCxnSpPr>
            <p:nvPr/>
          </p:nvCxnSpPr>
          <p:spPr>
            <a:xfrm>
              <a:off x="1268505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4307A98-2604-F849-A5BB-A90D605D3C67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2308411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81D42D6-9D25-0B4F-9CC8-62C492D5E131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3348317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615F5D4-8310-6946-8ACE-97303918ED20}"/>
                </a:ext>
              </a:extLst>
            </p:cNvPr>
            <p:cNvSpPr/>
            <p:nvPr/>
          </p:nvSpPr>
          <p:spPr>
            <a:xfrm>
              <a:off x="3868270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8674EDCA-5EE2-8741-BB1A-75570FDA6D1C}"/>
                </a:ext>
              </a:extLst>
            </p:cNvPr>
            <p:cNvSpPr/>
            <p:nvPr/>
          </p:nvSpPr>
          <p:spPr>
            <a:xfrm>
              <a:off x="4908176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285E3C-2931-5241-B820-0322F28C0A66}"/>
                </a:ext>
              </a:extLst>
            </p:cNvPr>
            <p:cNvCxnSpPr>
              <a:stCxn id="164" idx="6"/>
              <a:endCxn id="165" idx="2"/>
            </p:cNvCxnSpPr>
            <p:nvPr/>
          </p:nvCxnSpPr>
          <p:spPr>
            <a:xfrm>
              <a:off x="4388223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89C0D3D-425B-1A4C-9EA8-47642E93C90D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>
              <a:off x="5428129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3909D862-D78D-8243-BDC9-62B401C68CAE}"/>
                </a:ext>
              </a:extLst>
            </p:cNvPr>
            <p:cNvSpPr/>
            <p:nvPr/>
          </p:nvSpPr>
          <p:spPr>
            <a:xfrm>
              <a:off x="5881487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5FB615A-792C-9745-B0D0-F4102EA5DD8C}"/>
                </a:ext>
              </a:extLst>
            </p:cNvPr>
            <p:cNvSpPr/>
            <p:nvPr/>
          </p:nvSpPr>
          <p:spPr>
            <a:xfrm>
              <a:off x="6921393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7DCDF06-51D6-7C49-BE7A-8DAF2229E33B}"/>
                </a:ext>
              </a:extLst>
            </p:cNvPr>
            <p:cNvSpPr/>
            <p:nvPr/>
          </p:nvSpPr>
          <p:spPr>
            <a:xfrm>
              <a:off x="7961299" y="4585650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02A92662-011F-6D41-8661-A7E39B329AC9}"/>
                </a:ext>
              </a:extLst>
            </p:cNvPr>
            <p:cNvCxnSpPr>
              <a:stCxn id="168" idx="6"/>
              <a:endCxn id="169" idx="2"/>
            </p:cNvCxnSpPr>
            <p:nvPr/>
          </p:nvCxnSpPr>
          <p:spPr>
            <a:xfrm>
              <a:off x="6401440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4566CCA-7422-1B4F-8C38-C87EEBBD3B7E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7441346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8FEF16E-9F16-8E4B-B174-263B8A42A1B9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481252" y="4845627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4408B8F4-95D0-BB4A-BE84-579A30A15497}"/>
                </a:ext>
              </a:extLst>
            </p:cNvPr>
            <p:cNvSpPr/>
            <p:nvPr/>
          </p:nvSpPr>
          <p:spPr>
            <a:xfrm>
              <a:off x="9001205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4D8D52B-9320-C546-B8BD-31118EBF48C9}"/>
                </a:ext>
              </a:extLst>
            </p:cNvPr>
            <p:cNvSpPr/>
            <p:nvPr/>
          </p:nvSpPr>
          <p:spPr>
            <a:xfrm>
              <a:off x="10041111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C55AD99-1C22-C24F-A44F-E66F24A6B1E6}"/>
                </a:ext>
              </a:extLst>
            </p:cNvPr>
            <p:cNvCxnSpPr>
              <a:stCxn id="174" idx="6"/>
              <a:endCxn id="175" idx="2"/>
            </p:cNvCxnSpPr>
            <p:nvPr/>
          </p:nvCxnSpPr>
          <p:spPr>
            <a:xfrm>
              <a:off x="9521158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25D9363-2634-1A4A-9FA5-0C45187861A7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>
              <a:off x="10561064" y="4845627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A08AA98-CA36-1E49-8AAF-51F0FBCD3FBB}"/>
                </a:ext>
              </a:extLst>
            </p:cNvPr>
            <p:cNvSpPr/>
            <p:nvPr/>
          </p:nvSpPr>
          <p:spPr>
            <a:xfrm>
              <a:off x="11081017" y="4585650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67B58C0C-DB3E-6E45-BE14-59242152D7AE}"/>
                </a:ext>
              </a:extLst>
            </p:cNvPr>
            <p:cNvSpPr txBox="1"/>
            <p:nvPr/>
          </p:nvSpPr>
          <p:spPr>
            <a:xfrm>
              <a:off x="1855053" y="468116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7C32-24E1-8242-B56E-6C1866797148}"/>
              </a:ext>
            </a:extLst>
          </p:cNvPr>
          <p:cNvSpPr txBox="1"/>
          <p:nvPr/>
        </p:nvSpPr>
        <p:spPr>
          <a:xfrm>
            <a:off x="11144448" y="2244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37F1A8-6116-E348-B57E-FE87D646A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838961" y="4388426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8406E6-C062-9441-A40D-8DFF0BA3264C}"/>
              </a:ext>
            </a:extLst>
          </p:cNvPr>
          <p:cNvGrpSpPr/>
          <p:nvPr/>
        </p:nvGrpSpPr>
        <p:grpSpPr>
          <a:xfrm>
            <a:off x="4545641" y="4478002"/>
            <a:ext cx="989624" cy="775651"/>
            <a:chOff x="4546267" y="2053019"/>
            <a:chExt cx="989624" cy="77565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747DF3A-E6A5-C54E-AD57-865A71BA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C0AF2D9-35D4-3442-937C-9BDA9E20EE46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D2F73F-5DAD-6F48-BCA6-A0AAE6E93F12}"/>
              </a:ext>
            </a:extLst>
          </p:cNvPr>
          <p:cNvGrpSpPr/>
          <p:nvPr/>
        </p:nvGrpSpPr>
        <p:grpSpPr>
          <a:xfrm>
            <a:off x="6793883" y="4478003"/>
            <a:ext cx="993358" cy="778578"/>
            <a:chOff x="6794509" y="2053020"/>
            <a:chExt cx="993358" cy="778578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6761ACB-F4DB-014A-9059-E2BEEEE76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A72545F-5473-6742-AB76-5163F527A315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11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30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BD72629B-0FF8-2848-8BDD-B69F375CF3BB}"/>
              </a:ext>
            </a:extLst>
          </p:cNvPr>
          <p:cNvSpPr/>
          <p:nvPr/>
        </p:nvSpPr>
        <p:spPr>
          <a:xfrm>
            <a:off x="8901381" y="1927157"/>
            <a:ext cx="2868706" cy="144357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13E757C-0952-EA4B-BFFE-6B921CA6C639}"/>
              </a:ext>
            </a:extLst>
          </p:cNvPr>
          <p:cNvSpPr/>
          <p:nvPr/>
        </p:nvSpPr>
        <p:spPr>
          <a:xfrm>
            <a:off x="606495" y="1918091"/>
            <a:ext cx="2868706" cy="1452638"/>
          </a:xfrm>
          <a:prstGeom prst="roundRect">
            <a:avLst/>
          </a:prstGeom>
          <a:solidFill>
            <a:srgbClr val="FFC000">
              <a:alpha val="51000"/>
            </a:srgbClr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87D881D-4A45-3246-965C-CEABA2717EE0}"/>
                  </a:ext>
                </a:extLst>
              </p:cNvPr>
              <p:cNvSpPr txBox="1"/>
              <p:nvPr/>
            </p:nvSpPr>
            <p:spPr>
              <a:xfrm>
                <a:off x="2828364" y="4943488"/>
                <a:ext cx="639579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Adversary guesses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/>
                  <a:t> correctly with probability 1/T</a:t>
                </a:r>
              </a:p>
              <a:p>
                <a:pPr algn="ctr"/>
                <a:r>
                  <a:rPr lang="en-US" sz="2400" dirty="0"/>
                  <a:t>=&gt;</a:t>
                </a:r>
              </a:p>
              <a:p>
                <a:pPr algn="ctr"/>
                <a:r>
                  <a:rPr lang="en-US" sz="2400" dirty="0"/>
                  <a:t>Distinguish between two graphs </a:t>
                </a:r>
                <a:r>
                  <a:rPr lang="en-US" sz="2400" dirty="0" err="1"/>
                  <a:t>w.p</a:t>
                </a:r>
                <a:r>
                  <a:rPr lang="en-US" sz="2400" dirty="0"/>
                  <a:t>. ≥ ½ + 1/T</a:t>
                </a: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87D881D-4A45-3246-965C-CEABA2717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364" y="4943488"/>
                <a:ext cx="6395790" cy="1200329"/>
              </a:xfrm>
              <a:prstGeom prst="rect">
                <a:avLst/>
              </a:prstGeom>
              <a:blipFill>
                <a:blip r:embed="rId2"/>
                <a:stretch>
                  <a:fillRect l="-992" t="-2083" r="-99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4BC62568-D13F-934E-9A97-717D97EF7AC1}"/>
              </a:ext>
            </a:extLst>
          </p:cNvPr>
          <p:cNvGrpSpPr/>
          <p:nvPr/>
        </p:nvGrpSpPr>
        <p:grpSpPr>
          <a:xfrm>
            <a:off x="748552" y="2169459"/>
            <a:ext cx="10852418" cy="519953"/>
            <a:chOff x="748552" y="2169459"/>
            <a:chExt cx="10852418" cy="51995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089180B-4D02-774B-BB06-19578640436F}"/>
                </a:ext>
              </a:extLst>
            </p:cNvPr>
            <p:cNvSpPr/>
            <p:nvPr/>
          </p:nvSpPr>
          <p:spPr>
            <a:xfrm>
              <a:off x="748552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A25E3F8-B50B-ED48-B4B2-2679921CE7F0}"/>
                </a:ext>
              </a:extLst>
            </p:cNvPr>
            <p:cNvSpPr/>
            <p:nvPr/>
          </p:nvSpPr>
          <p:spPr>
            <a:xfrm>
              <a:off x="1788458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8511E0-08E3-A841-A39B-40878EE5A20F}"/>
                </a:ext>
              </a:extLst>
            </p:cNvPr>
            <p:cNvSpPr/>
            <p:nvPr/>
          </p:nvSpPr>
          <p:spPr>
            <a:xfrm>
              <a:off x="2828364" y="2169459"/>
              <a:ext cx="519953" cy="519953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5A0962-EFE4-1742-A0E6-EC30F7CCC1FC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1268505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B25E28-3734-D041-82AB-9953C01513DC}"/>
                </a:ext>
              </a:extLst>
            </p:cNvPr>
            <p:cNvCxnSpPr>
              <a:cxnSpLocks/>
              <a:stCxn id="70" idx="6"/>
              <a:endCxn id="71" idx="2"/>
            </p:cNvCxnSpPr>
            <p:nvPr/>
          </p:nvCxnSpPr>
          <p:spPr>
            <a:xfrm>
              <a:off x="2308411" y="2429436"/>
              <a:ext cx="51995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9D5AC25-B772-4E46-8E22-12D2F1165D74}"/>
                </a:ext>
              </a:extLst>
            </p:cNvPr>
            <p:cNvCxnSpPr>
              <a:cxnSpLocks/>
              <a:stCxn id="71" idx="6"/>
              <a:endCxn id="75" idx="2"/>
            </p:cNvCxnSpPr>
            <p:nvPr/>
          </p:nvCxnSpPr>
          <p:spPr>
            <a:xfrm>
              <a:off x="3348317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4571E90-B3C6-F64B-ACBC-C8B8BBFB5BD7}"/>
                </a:ext>
              </a:extLst>
            </p:cNvPr>
            <p:cNvSpPr/>
            <p:nvPr/>
          </p:nvSpPr>
          <p:spPr>
            <a:xfrm>
              <a:off x="3868270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02AE31-0F8F-544C-8480-6F29A7729DE0}"/>
                </a:ext>
              </a:extLst>
            </p:cNvPr>
            <p:cNvSpPr/>
            <p:nvPr/>
          </p:nvSpPr>
          <p:spPr>
            <a:xfrm>
              <a:off x="4908176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E80E64-904D-7B4B-AE0B-814B29439C70}"/>
                </a:ext>
              </a:extLst>
            </p:cNvPr>
            <p:cNvCxnSpPr>
              <a:stCxn id="75" idx="6"/>
              <a:endCxn id="76" idx="2"/>
            </p:cNvCxnSpPr>
            <p:nvPr/>
          </p:nvCxnSpPr>
          <p:spPr>
            <a:xfrm>
              <a:off x="4388223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76AC8F-7DD3-8543-9032-AABD45BADEF6}"/>
                </a:ext>
              </a:extLst>
            </p:cNvPr>
            <p:cNvCxnSpPr>
              <a:cxnSpLocks/>
              <a:stCxn id="76" idx="6"/>
            </p:cNvCxnSpPr>
            <p:nvPr/>
          </p:nvCxnSpPr>
          <p:spPr>
            <a:xfrm>
              <a:off x="5428129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54ED0E0-1379-5347-B688-3768311E364D}"/>
                </a:ext>
              </a:extLst>
            </p:cNvPr>
            <p:cNvSpPr/>
            <p:nvPr/>
          </p:nvSpPr>
          <p:spPr>
            <a:xfrm>
              <a:off x="5881487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2D86BF-BC1F-0742-BD11-0A9A3DD90F45}"/>
                </a:ext>
              </a:extLst>
            </p:cNvPr>
            <p:cNvSpPr/>
            <p:nvPr/>
          </p:nvSpPr>
          <p:spPr>
            <a:xfrm>
              <a:off x="6921393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9B83A2-B354-764D-B625-B0001E0491BF}"/>
                </a:ext>
              </a:extLst>
            </p:cNvPr>
            <p:cNvSpPr/>
            <p:nvPr/>
          </p:nvSpPr>
          <p:spPr>
            <a:xfrm>
              <a:off x="7961299" y="2169459"/>
              <a:ext cx="519953" cy="519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3005EE-E5BB-2B44-9656-322DDF6E7C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401440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31C816A-DD0E-FF41-B065-A7CC2A0C1D09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>
              <a:off x="7441346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692745F-4A6D-8C4E-B5B6-B74C25D09587}"/>
                </a:ext>
              </a:extLst>
            </p:cNvPr>
            <p:cNvCxnSpPr>
              <a:cxnSpLocks/>
              <a:stCxn id="81" idx="6"/>
              <a:endCxn id="93" idx="2"/>
            </p:cNvCxnSpPr>
            <p:nvPr/>
          </p:nvCxnSpPr>
          <p:spPr>
            <a:xfrm>
              <a:off x="8481252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13141F0-EA05-6949-BB02-2539DDAFFD0D}"/>
                </a:ext>
              </a:extLst>
            </p:cNvPr>
            <p:cNvSpPr/>
            <p:nvPr/>
          </p:nvSpPr>
          <p:spPr>
            <a:xfrm>
              <a:off x="9001205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CA5041-3A24-5C4A-942D-6047F3A2004F}"/>
                </a:ext>
              </a:extLst>
            </p:cNvPr>
            <p:cNvSpPr/>
            <p:nvPr/>
          </p:nvSpPr>
          <p:spPr>
            <a:xfrm>
              <a:off x="10041111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409DEBE-4779-674B-A163-F6503400A0C1}"/>
                </a:ext>
              </a:extLst>
            </p:cNvPr>
            <p:cNvCxnSpPr>
              <a:stCxn id="93" idx="6"/>
              <a:endCxn id="96" idx="2"/>
            </p:cNvCxnSpPr>
            <p:nvPr/>
          </p:nvCxnSpPr>
          <p:spPr>
            <a:xfrm>
              <a:off x="9521158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D7EEAB2-9990-6243-909E-07328D9F1D23}"/>
                </a:ext>
              </a:extLst>
            </p:cNvPr>
            <p:cNvCxnSpPr>
              <a:cxnSpLocks/>
              <a:stCxn id="96" idx="6"/>
            </p:cNvCxnSpPr>
            <p:nvPr/>
          </p:nvCxnSpPr>
          <p:spPr>
            <a:xfrm>
              <a:off x="10561064" y="2429436"/>
              <a:ext cx="519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D5D297-5481-0845-8E16-E1F6D5EB89E5}"/>
                </a:ext>
              </a:extLst>
            </p:cNvPr>
            <p:cNvSpPr/>
            <p:nvPr/>
          </p:nvSpPr>
          <p:spPr>
            <a:xfrm>
              <a:off x="11081017" y="2169459"/>
              <a:ext cx="519953" cy="519953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4D04FD5-015D-AE4E-9663-1D770BBBEFDB}"/>
                </a:ext>
              </a:extLst>
            </p:cNvPr>
            <p:cNvSpPr txBox="1"/>
            <p:nvPr/>
          </p:nvSpPr>
          <p:spPr>
            <a:xfrm>
              <a:off x="10090841" y="22436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9D34C-F8DA-1449-8196-0F293C569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Impossibility of THC with Adversarial Delays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D7C32-24E1-8242-B56E-6C1866797148}"/>
              </a:ext>
            </a:extLst>
          </p:cNvPr>
          <p:cNvSpPr txBox="1"/>
          <p:nvPr/>
        </p:nvSpPr>
        <p:spPr>
          <a:xfrm>
            <a:off x="11144448" y="2244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4BC4256-E8D1-2C4D-B4E8-7931AD39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38" y="1972235"/>
            <a:ext cx="776533" cy="8593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/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𝐷𝑒𝑡𝑒𝑐𝑡𝑜𝑟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7BE554-B5E2-9C4D-9D98-E4BA339FC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438" y="2720760"/>
                <a:ext cx="1802225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/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CEAC777-859F-CC45-B9EE-E64B6F94E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629" y="2652722"/>
                <a:ext cx="677045" cy="584775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/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3605C5-8716-FF42-B345-58F6F12C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354" y="2635930"/>
                <a:ext cx="71173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60FAC54-A2D9-7742-AF36-65A5B1CB8494}"/>
              </a:ext>
            </a:extLst>
          </p:cNvPr>
          <p:cNvGrpSpPr/>
          <p:nvPr/>
        </p:nvGrpSpPr>
        <p:grpSpPr>
          <a:xfrm>
            <a:off x="4546267" y="2053019"/>
            <a:ext cx="989624" cy="775651"/>
            <a:chOff x="4546267" y="2053019"/>
            <a:chExt cx="989624" cy="7756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9D6C0F-8812-5A40-A52F-09F02E9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3E0372-045A-E948-8A24-0312BD50FEB7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903789-61E0-FA40-ADCC-F42BA0B4EE3B}"/>
              </a:ext>
            </a:extLst>
          </p:cNvPr>
          <p:cNvGrpSpPr/>
          <p:nvPr/>
        </p:nvGrpSpPr>
        <p:grpSpPr>
          <a:xfrm>
            <a:off x="6794509" y="2053020"/>
            <a:ext cx="993358" cy="778578"/>
            <a:chOff x="6794509" y="2053020"/>
            <a:chExt cx="993358" cy="778578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85F3908-5666-9E49-9A78-3C0E0188E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94509" y="2053020"/>
              <a:ext cx="993358" cy="77857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0090255-BD88-D743-B669-1509F6E671AB}"/>
                </a:ext>
              </a:extLst>
            </p:cNvPr>
            <p:cNvSpPr txBox="1"/>
            <p:nvPr/>
          </p:nvSpPr>
          <p:spPr>
            <a:xfrm rot="655215">
              <a:off x="7311430" y="2451702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SLOW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/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Exists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s.t.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=&gt; end later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Delaying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=&gt; end at T</a:t>
                </a:r>
              </a:p>
            </p:txBody>
          </p:sp>
        </mc:Choice>
        <mc:Fallback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D16A61E0-BD34-624D-9F9E-34C4E7219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204" y="3215815"/>
                <a:ext cx="4312518" cy="1201270"/>
              </a:xfrm>
              <a:prstGeom prst="roundRect">
                <a:avLst/>
              </a:prstGeom>
              <a:blipFill>
                <a:blip r:embed="rId8"/>
                <a:stretch>
                  <a:fillRect l="-587" t="-1031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13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2FD86-6CFC-DD4E-A6FC-A18BEB635B8E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0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A50E658-0C11-9A40-BC7F-F2C7E5B26088}"/>
              </a:ext>
            </a:extLst>
          </p:cNvPr>
          <p:cNvSpPr/>
          <p:nvPr/>
        </p:nvSpPr>
        <p:spPr>
          <a:xfrm>
            <a:off x="5176014" y="300472"/>
            <a:ext cx="139014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MPC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84969E-A73D-5349-9864-3DBCFF38A87A}"/>
              </a:ext>
            </a:extLst>
          </p:cNvPr>
          <p:cNvCxnSpPr>
            <a:cxnSpLocks/>
            <a:stCxn id="27" idx="1"/>
            <a:endCxn id="30" idx="0"/>
          </p:cNvCxnSpPr>
          <p:nvPr/>
        </p:nvCxnSpPr>
        <p:spPr>
          <a:xfrm>
            <a:off x="4339396" y="2528086"/>
            <a:ext cx="3236579" cy="203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5172C8-5FEB-E54E-8F5C-F1B7C55B52C3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V="1">
            <a:off x="4339396" y="2557967"/>
            <a:ext cx="3385002" cy="53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DC6DD5-5F80-C242-ABF2-8333F96395C9}"/>
              </a:ext>
            </a:extLst>
          </p:cNvPr>
          <p:cNvCxnSpPr>
            <a:cxnSpLocks/>
            <a:stCxn id="27" idx="3"/>
            <a:endCxn id="32" idx="6"/>
          </p:cNvCxnSpPr>
          <p:nvPr/>
        </p:nvCxnSpPr>
        <p:spPr>
          <a:xfrm>
            <a:off x="4339396" y="2611604"/>
            <a:ext cx="1551750" cy="262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043B5A-DB98-EB49-AEFE-B5A86DBCD8FC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>
            <a:off x="5991961" y="2142693"/>
            <a:ext cx="1584014" cy="242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8D4773B-0509-914B-9408-BF87713BCAA9}"/>
              </a:ext>
            </a:extLst>
          </p:cNvPr>
          <p:cNvCxnSpPr>
            <a:cxnSpLocks/>
            <a:stCxn id="28" idx="1"/>
            <a:endCxn id="29" idx="7"/>
          </p:cNvCxnSpPr>
          <p:nvPr/>
        </p:nvCxnSpPr>
        <p:spPr>
          <a:xfrm>
            <a:off x="5991961" y="2059175"/>
            <a:ext cx="1648919" cy="49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93AEC5-DFD8-7E48-ABFF-82486143768A}"/>
              </a:ext>
            </a:extLst>
          </p:cNvPr>
          <p:cNvCxnSpPr>
            <a:cxnSpLocks/>
            <a:stCxn id="27" idx="0"/>
            <a:endCxn id="28" idx="7"/>
          </p:cNvCxnSpPr>
          <p:nvPr/>
        </p:nvCxnSpPr>
        <p:spPr>
          <a:xfrm flipV="1">
            <a:off x="4297637" y="2059175"/>
            <a:ext cx="1610806" cy="451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ACB7E0-7C28-4E4C-B390-3F0098B77A90}"/>
              </a:ext>
            </a:extLst>
          </p:cNvPr>
          <p:cNvCxnSpPr>
            <a:cxnSpLocks/>
            <a:stCxn id="27" idx="3"/>
            <a:endCxn id="34" idx="1"/>
          </p:cNvCxnSpPr>
          <p:nvPr/>
        </p:nvCxnSpPr>
        <p:spPr>
          <a:xfrm flipH="1">
            <a:off x="4336446" y="2611604"/>
            <a:ext cx="2950" cy="197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B43FBE4-54F5-824E-B76E-5AEAD4790221}"/>
              </a:ext>
            </a:extLst>
          </p:cNvPr>
          <p:cNvSpPr/>
          <p:nvPr/>
        </p:nvSpPr>
        <p:spPr>
          <a:xfrm flipH="1">
            <a:off x="4238581" y="2510789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3634E4-C1C0-734C-A378-B23ECE7228A8}"/>
              </a:ext>
            </a:extLst>
          </p:cNvPr>
          <p:cNvSpPr/>
          <p:nvPr/>
        </p:nvSpPr>
        <p:spPr>
          <a:xfrm flipH="1">
            <a:off x="5891146" y="2041878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50120F-B124-804C-B769-0910F4AEC9E7}"/>
              </a:ext>
            </a:extLst>
          </p:cNvPr>
          <p:cNvSpPr/>
          <p:nvPr/>
        </p:nvSpPr>
        <p:spPr>
          <a:xfrm flipH="1">
            <a:off x="7623583" y="254067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CAC89BC-D658-7F4D-92E0-5D360658AF5D}"/>
              </a:ext>
            </a:extLst>
          </p:cNvPr>
          <p:cNvSpPr/>
          <p:nvPr/>
        </p:nvSpPr>
        <p:spPr>
          <a:xfrm flipH="1">
            <a:off x="7516919" y="45678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040CB-B426-644E-8D4C-26544998C174}"/>
              </a:ext>
            </a:extLst>
          </p:cNvPr>
          <p:cNvSpPr/>
          <p:nvPr/>
        </p:nvSpPr>
        <p:spPr>
          <a:xfrm flipH="1">
            <a:off x="5891146" y="5177440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6D2A1E-75BA-0447-A7F3-1383D91ED982}"/>
              </a:ext>
            </a:extLst>
          </p:cNvPr>
          <p:cNvSpPr/>
          <p:nvPr/>
        </p:nvSpPr>
        <p:spPr>
          <a:xfrm flipH="1">
            <a:off x="4235631" y="4568307"/>
            <a:ext cx="118112" cy="118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5FB53FB-F29B-ED49-BE1C-0721FA9E8839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 flipH="1">
            <a:off x="5991961" y="4668655"/>
            <a:ext cx="1542255" cy="526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DD5D79-185C-1644-BF3B-7614B336495B}"/>
              </a:ext>
            </a:extLst>
          </p:cNvPr>
          <p:cNvCxnSpPr>
            <a:cxnSpLocks/>
            <a:stCxn id="29" idx="4"/>
          </p:cNvCxnSpPr>
          <p:nvPr/>
        </p:nvCxnSpPr>
        <p:spPr>
          <a:xfrm flipH="1">
            <a:off x="7569715" y="2658782"/>
            <a:ext cx="112924" cy="1844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DD6C66-E90F-5B45-BA04-9688CC6A0607}"/>
              </a:ext>
            </a:extLst>
          </p:cNvPr>
          <p:cNvCxnSpPr>
            <a:cxnSpLocks/>
            <a:stCxn id="28" idx="1"/>
            <a:endCxn id="34" idx="1"/>
          </p:cNvCxnSpPr>
          <p:nvPr/>
        </p:nvCxnSpPr>
        <p:spPr>
          <a:xfrm flipH="1">
            <a:off x="4336446" y="2059175"/>
            <a:ext cx="1655515" cy="2526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C2918-0397-AD41-8937-58748BE8CE40}"/>
              </a:ext>
            </a:extLst>
          </p:cNvPr>
          <p:cNvCxnSpPr>
            <a:cxnSpLocks/>
            <a:stCxn id="28" idx="6"/>
            <a:endCxn id="32" idx="0"/>
          </p:cNvCxnSpPr>
          <p:nvPr/>
        </p:nvCxnSpPr>
        <p:spPr>
          <a:xfrm>
            <a:off x="5891146" y="2100934"/>
            <a:ext cx="59056" cy="30765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8E2556-3FED-3B46-9AD0-DEC0A378CD90}"/>
              </a:ext>
            </a:extLst>
          </p:cNvPr>
          <p:cNvCxnSpPr>
            <a:cxnSpLocks/>
            <a:stCxn id="29" idx="5"/>
            <a:endCxn id="34" idx="0"/>
          </p:cNvCxnSpPr>
          <p:nvPr/>
        </p:nvCxnSpPr>
        <p:spPr>
          <a:xfrm flipH="1">
            <a:off x="4294687" y="2641485"/>
            <a:ext cx="3346193" cy="1926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59A48-D3BB-B247-BA3E-3467F64B3607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 flipH="1">
            <a:off x="5991961" y="2641485"/>
            <a:ext cx="1648919" cy="2553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E0DE5D-1F3D-054D-BC1A-0AFB5730CF6F}"/>
              </a:ext>
            </a:extLst>
          </p:cNvPr>
          <p:cNvCxnSpPr>
            <a:cxnSpLocks/>
            <a:stCxn id="32" idx="5"/>
            <a:endCxn id="34" idx="3"/>
          </p:cNvCxnSpPr>
          <p:nvPr/>
        </p:nvCxnSpPr>
        <p:spPr>
          <a:xfrm flipH="1" flipV="1">
            <a:off x="4336446" y="4669122"/>
            <a:ext cx="1571997" cy="609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23C41A2-E71E-634C-9341-3DE922611992}"/>
              </a:ext>
            </a:extLst>
          </p:cNvPr>
          <p:cNvCxnSpPr>
            <a:cxnSpLocks/>
            <a:stCxn id="30" idx="5"/>
            <a:endCxn id="34" idx="2"/>
          </p:cNvCxnSpPr>
          <p:nvPr/>
        </p:nvCxnSpPr>
        <p:spPr>
          <a:xfrm flipH="1" flipV="1">
            <a:off x="4353743" y="4627363"/>
            <a:ext cx="3180473" cy="4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92597E-6195-1B41-84E5-C717584B4E66}"/>
              </a:ext>
            </a:extLst>
          </p:cNvPr>
          <p:cNvGrpSpPr/>
          <p:nvPr/>
        </p:nvGrpSpPr>
        <p:grpSpPr>
          <a:xfrm>
            <a:off x="3929981" y="1285777"/>
            <a:ext cx="4117365" cy="4195393"/>
            <a:chOff x="3929981" y="1285777"/>
            <a:chExt cx="4117365" cy="419539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4454139-A3F0-3140-8ADD-12A66274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606739" y="1285777"/>
              <a:ext cx="729413" cy="96010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20D32F5-DB96-DF40-BD68-D211C504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5009" y="3851804"/>
              <a:ext cx="729413" cy="96010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0E38604-6079-E441-8A50-420E466FB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17933" y="1841526"/>
              <a:ext cx="729413" cy="96010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1E23372-44B2-394B-BC1C-4955DA4F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29981" y="3846603"/>
              <a:ext cx="729413" cy="96010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29021FD-B0A7-B047-AD9D-D8BEAE65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33439" y="1841526"/>
              <a:ext cx="729413" cy="9601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34A039-0626-4E47-AB82-92C9656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585496" y="4521066"/>
              <a:ext cx="729413" cy="96010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/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B7BF97D-6261-2540-A426-895DBF7AE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456" y="2056710"/>
                <a:ext cx="672364" cy="584775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/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CB1D55E-FE7A-604B-842D-6EC093AB3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203" y="1295908"/>
                <a:ext cx="681853" cy="584775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/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EB8C7B-783C-E54A-B54D-167D7439B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321" y="1926014"/>
                <a:ext cx="681853" cy="584775"/>
              </a:xfrm>
              <a:prstGeom prst="rect">
                <a:avLst/>
              </a:prstGeom>
              <a:blipFill>
                <a:blip r:embed="rId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/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3D287D9-046E-194F-9140-1E4FA0E6A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936" y="3936291"/>
                <a:ext cx="681853" cy="584775"/>
              </a:xfrm>
              <a:prstGeom prst="rect">
                <a:avLst/>
              </a:prstGeom>
              <a:blipFill>
                <a:blip r:embed="rId10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/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9E3ED5-C025-B04C-A46B-881724EBF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198" y="5001118"/>
                <a:ext cx="681853" cy="584775"/>
              </a:xfrm>
              <a:prstGeom prst="rect">
                <a:avLst/>
              </a:prstGeom>
              <a:blipFill>
                <a:blip r:embed="rId11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/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0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920E7F5-62C8-6E43-9827-431F66273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454" y="4376267"/>
                <a:ext cx="681853" cy="584775"/>
              </a:xfrm>
              <a:prstGeom prst="rect">
                <a:avLst/>
              </a:prstGeom>
              <a:blipFill>
                <a:blip r:embed="rId1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301EDFCE-04B2-7049-AEF7-53CC41EBE7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7552" y="1880683"/>
            <a:ext cx="862148" cy="8821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E21D2DE-64A0-8C41-9B61-D3CB9D6E7A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7777" y="4608047"/>
            <a:ext cx="862148" cy="882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/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612CA2A7-0ABD-4F48-ADE9-E94EC9C4B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4029848" cy="665703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/>
              <p:nvPr/>
            </p:nvSpPr>
            <p:spPr>
              <a:xfrm>
                <a:off x="4452826" y="568937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6C348B4E-AEA3-1C44-8C8E-C1FA0AF7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826" y="5689375"/>
                <a:ext cx="2836524" cy="665703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869C01B-1CAD-8742-988F-2EF625D2D6C7}"/>
              </a:ext>
            </a:extLst>
          </p:cNvPr>
          <p:cNvSpPr/>
          <p:nvPr/>
        </p:nvSpPr>
        <p:spPr>
          <a:xfrm>
            <a:off x="8740509" y="499555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Passive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50EE01-22FF-3D44-A8F2-7F8E164FC7EB}"/>
              </a:ext>
            </a:extLst>
          </p:cNvPr>
          <p:cNvSpPr/>
          <p:nvPr/>
        </p:nvSpPr>
        <p:spPr>
          <a:xfrm>
            <a:off x="8650198" y="1473051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37843542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6F50-6E6D-1744-B6A9-FC3AA2D8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9446-EF49-1B49-8F4C-54F244862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Quantum-Secure PKCR =&gt; Quantum-Secure THC</a:t>
            </a:r>
          </a:p>
          <a:p>
            <a:pPr lvl="1"/>
            <a:r>
              <a:rPr lang="en-US" dirty="0"/>
              <a:t>Via LWE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Adversaries that can delay messages can learn topology</a:t>
            </a:r>
          </a:p>
          <a:p>
            <a:pPr lvl="1"/>
            <a:r>
              <a:rPr lang="en-US" dirty="0"/>
              <a:t>Any THC result dealing with real-world networks must not allow adversarial control over message timings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must leak information</a:t>
            </a:r>
          </a:p>
          <a:p>
            <a:pPr lvl="1"/>
            <a:r>
              <a:rPr lang="en-US" dirty="0"/>
              <a:t>Lead to positive result in the </a:t>
            </a:r>
            <a:r>
              <a:rPr lang="en-US" b="1" dirty="0"/>
              <a:t>Probabilistic Unknown Delay Model</a:t>
            </a:r>
            <a:r>
              <a:rPr lang="en-US" dirty="0"/>
              <a:t> [LLMMMT20]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5D76C-45D9-8548-A299-E7012E6B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300" y="4820640"/>
            <a:ext cx="1347524" cy="14912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EBE13BB-E1E3-1748-821D-56EF267F928A}"/>
              </a:ext>
            </a:extLst>
          </p:cNvPr>
          <p:cNvGrpSpPr/>
          <p:nvPr/>
        </p:nvGrpSpPr>
        <p:grpSpPr>
          <a:xfrm>
            <a:off x="9746300" y="2702037"/>
            <a:ext cx="1744644" cy="1367423"/>
            <a:chOff x="4546267" y="2053019"/>
            <a:chExt cx="989624" cy="7756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97B7CF-553A-EF48-935A-D4E789AB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546267" y="2053019"/>
              <a:ext cx="989624" cy="7756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0B201-CF82-A341-992D-82698F4D483B}"/>
                </a:ext>
              </a:extLst>
            </p:cNvPr>
            <p:cNvSpPr txBox="1"/>
            <p:nvPr/>
          </p:nvSpPr>
          <p:spPr>
            <a:xfrm rot="20847569">
              <a:off x="4589098" y="2440844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SLOW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6F2CE-7F38-AA4D-9A1B-EE60C5919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02" t="19636" r="27354" b="8048"/>
          <a:stretch/>
        </p:blipFill>
        <p:spPr>
          <a:xfrm rot="20470756">
            <a:off x="8039936" y="744784"/>
            <a:ext cx="1145267" cy="164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7E084B-A948-E34E-A8C0-ACB7522EFA64}"/>
              </a:ext>
            </a:extLst>
          </p:cNvPr>
          <p:cNvSpPr/>
          <p:nvPr/>
        </p:nvSpPr>
        <p:spPr>
          <a:xfrm>
            <a:off x="1444987" y="938144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9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A47E5-B5FF-FA4C-804F-F5B310203CB1}"/>
              </a:ext>
            </a:extLst>
          </p:cNvPr>
          <p:cNvSpPr/>
          <p:nvPr/>
        </p:nvSpPr>
        <p:spPr>
          <a:xfrm>
            <a:off x="1840438" y="3448383"/>
            <a:ext cx="3879273" cy="31449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18388B-C84E-C74E-8D9C-8B187AE8660F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DA8187-166F-364D-8B19-AB3CA6AFF828}"/>
                </a:ext>
              </a:extLst>
            </p:cNvPr>
            <p:cNvSpPr/>
            <p:nvPr/>
          </p:nvSpPr>
          <p:spPr>
            <a:xfrm>
              <a:off x="5964659" y="151002"/>
              <a:ext cx="3879273" cy="31449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78C5B-AA3A-594B-86D7-4C128FFE6562}"/>
                </a:ext>
              </a:extLst>
            </p:cNvPr>
            <p:cNvSpPr txBox="1"/>
            <p:nvPr/>
          </p:nvSpPr>
          <p:spPr>
            <a:xfrm>
              <a:off x="6290616" y="335668"/>
              <a:ext cx="32273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Collision-Resistant</a:t>
              </a:r>
            </a:p>
            <a:p>
              <a:r>
                <a:rPr lang="en-US" sz="3200" dirty="0"/>
                <a:t>Hash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7C9E2E2-CAC7-8D4E-8C12-BB0BEF2BE0B8}"/>
              </a:ext>
            </a:extLst>
          </p:cNvPr>
          <p:cNvSpPr txBox="1"/>
          <p:nvPr/>
        </p:nvSpPr>
        <p:spPr>
          <a:xfrm>
            <a:off x="2124277" y="4482265"/>
            <a:ext cx="30519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Locality-Sensitive</a:t>
            </a:r>
          </a:p>
          <a:p>
            <a:r>
              <a:rPr lang="en-US" sz="3200" dirty="0"/>
              <a:t>Hash </a:t>
            </a:r>
            <a:r>
              <a:rPr lang="en-US" dirty="0"/>
              <a:t>[Indyk-Motwani‘98]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BF8CC-6D0D-8F49-B31E-0B95D04B759E}"/>
              </a:ext>
            </a:extLst>
          </p:cNvPr>
          <p:cNvGrpSpPr/>
          <p:nvPr/>
        </p:nvGrpSpPr>
        <p:grpSpPr>
          <a:xfrm>
            <a:off x="5964659" y="3448383"/>
            <a:ext cx="3879273" cy="3144982"/>
            <a:chOff x="5964659" y="3448383"/>
            <a:chExt cx="3879273" cy="314498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5B70EF6-834A-F143-A20B-57239DF5E5F9}"/>
                </a:ext>
              </a:extLst>
            </p:cNvPr>
            <p:cNvSpPr/>
            <p:nvPr/>
          </p:nvSpPr>
          <p:spPr>
            <a:xfrm>
              <a:off x="5964659" y="3448383"/>
              <a:ext cx="3879273" cy="314498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E535B4-D406-2345-931B-0FB67F701049}"/>
                </a:ext>
              </a:extLst>
            </p:cNvPr>
            <p:cNvSpPr txBox="1"/>
            <p:nvPr/>
          </p:nvSpPr>
          <p:spPr>
            <a:xfrm>
              <a:off x="6290616" y="4236044"/>
              <a:ext cx="32127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Robust</a:t>
              </a:r>
            </a:p>
            <a:p>
              <a:r>
                <a:rPr lang="en-US" sz="3200" dirty="0"/>
                <a:t>Locality-Sensitive</a:t>
              </a:r>
            </a:p>
            <a:p>
              <a:r>
                <a:rPr lang="en-US" sz="3200" dirty="0"/>
                <a:t>Hash </a:t>
              </a:r>
              <a:r>
                <a:rPr 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[This Thesis]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finds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colsn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287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18388B-C84E-C74E-8D9C-8B187AE8660F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DA8187-166F-364D-8B19-AB3CA6AFF828}"/>
                </a:ext>
              </a:extLst>
            </p:cNvPr>
            <p:cNvSpPr/>
            <p:nvPr/>
          </p:nvSpPr>
          <p:spPr>
            <a:xfrm>
              <a:off x="5964659" y="151002"/>
              <a:ext cx="3879273" cy="31449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78C5B-AA3A-594B-86D7-4C128FFE6562}"/>
                </a:ext>
              </a:extLst>
            </p:cNvPr>
            <p:cNvSpPr txBox="1"/>
            <p:nvPr/>
          </p:nvSpPr>
          <p:spPr>
            <a:xfrm>
              <a:off x="6290616" y="335668"/>
              <a:ext cx="32273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Collision-Resistant</a:t>
              </a:r>
            </a:p>
            <a:p>
              <a:r>
                <a:rPr lang="en-US" sz="3200" dirty="0"/>
                <a:t>Hash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finds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colsn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6CEFD-EFF5-C746-AF38-183D2F088555}"/>
                  </a:ext>
                </a:extLst>
              </p:cNvPr>
              <p:cNvSpPr txBox="1"/>
              <p:nvPr/>
            </p:nvSpPr>
            <p:spPr>
              <a:xfrm>
                <a:off x="3747592" y="4063531"/>
                <a:ext cx="4202754" cy="12618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800" b="1" dirty="0"/>
                  <a:t>General Properties?</a:t>
                </a:r>
                <a:endParaRPr lang="en-US" sz="3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8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8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80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38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38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E6CEFD-EFF5-C746-AF38-183D2F088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592" y="4063531"/>
                <a:ext cx="4202754" cy="1261884"/>
              </a:xfrm>
              <a:prstGeom prst="rect">
                <a:avLst/>
              </a:prstGeom>
              <a:blipFill>
                <a:blip r:embed="rId30"/>
                <a:stretch>
                  <a:fillRect l="-4819" t="-7000" r="-3614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734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85CF7E-0E91-5541-A381-219B60F40038}"/>
              </a:ext>
            </a:extLst>
          </p:cNvPr>
          <p:cNvSpPr/>
          <p:nvPr/>
        </p:nvSpPr>
        <p:spPr>
          <a:xfrm>
            <a:off x="1840438" y="3448383"/>
            <a:ext cx="3879273" cy="314498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983-0C04-FF40-90CF-49AF417C51D3}"/>
              </a:ext>
            </a:extLst>
          </p:cNvPr>
          <p:cNvSpPr txBox="1"/>
          <p:nvPr/>
        </p:nvSpPr>
        <p:spPr>
          <a:xfrm>
            <a:off x="2124277" y="4482265"/>
            <a:ext cx="348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Property Preserving</a:t>
            </a:r>
          </a:p>
          <a:p>
            <a:r>
              <a:rPr lang="en-US" sz="3200" dirty="0"/>
              <a:t>Hash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E90BC0-4456-1143-9C3E-B9CC27735480}"/>
              </a:ext>
            </a:extLst>
          </p:cNvPr>
          <p:cNvGrpSpPr/>
          <p:nvPr/>
        </p:nvGrpSpPr>
        <p:grpSpPr>
          <a:xfrm>
            <a:off x="5964659" y="3448383"/>
            <a:ext cx="3879273" cy="3144982"/>
            <a:chOff x="5964659" y="3448383"/>
            <a:chExt cx="3879273" cy="3144982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8B9A571-989C-E64D-860A-A529DC05261C}"/>
                </a:ext>
              </a:extLst>
            </p:cNvPr>
            <p:cNvSpPr/>
            <p:nvPr/>
          </p:nvSpPr>
          <p:spPr>
            <a:xfrm>
              <a:off x="5964659" y="3448383"/>
              <a:ext cx="3879273" cy="314498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582DD73-AC26-A14A-A4FB-578E4E3A46E7}"/>
                </a:ext>
              </a:extLst>
            </p:cNvPr>
            <p:cNvSpPr txBox="1"/>
            <p:nvPr/>
          </p:nvSpPr>
          <p:spPr>
            <a:xfrm>
              <a:off x="6290616" y="4236044"/>
              <a:ext cx="3212739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Robust</a:t>
              </a:r>
            </a:p>
            <a:p>
              <a:r>
                <a:rPr lang="en-US" sz="3200" dirty="0"/>
                <a:t>Locality-Sensitive</a:t>
              </a:r>
            </a:p>
            <a:p>
              <a:r>
                <a:rPr lang="en-US" sz="3200" dirty="0"/>
                <a:t>Hash </a:t>
              </a:r>
              <a:r>
                <a:rPr lang="en-US" sz="3200" b="1" dirty="0">
                  <a:solidFill>
                    <a:schemeClr val="accent2">
                      <a:lumMod val="50000"/>
                    </a:schemeClr>
                  </a:solidFill>
                </a:rPr>
                <a:t>[This Thesis]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CD8C5A-BDCC-FC43-817C-7599A4E1B633}"/>
              </a:ext>
            </a:extLst>
          </p:cNvPr>
          <p:cNvGrpSpPr/>
          <p:nvPr/>
        </p:nvGrpSpPr>
        <p:grpSpPr>
          <a:xfrm>
            <a:off x="1840438" y="151002"/>
            <a:ext cx="3879273" cy="3144982"/>
            <a:chOff x="1840438" y="151002"/>
            <a:chExt cx="3879273" cy="314498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FA50768-18D6-224C-AD2F-B7120208458D}"/>
                </a:ext>
              </a:extLst>
            </p:cNvPr>
            <p:cNvSpPr/>
            <p:nvPr/>
          </p:nvSpPr>
          <p:spPr>
            <a:xfrm>
              <a:off x="1840438" y="151002"/>
              <a:ext cx="3879273" cy="314498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B81011-F19B-6641-96D7-FE99F4BC9C38}"/>
                </a:ext>
              </a:extLst>
            </p:cNvPr>
            <p:cNvSpPr txBox="1"/>
            <p:nvPr/>
          </p:nvSpPr>
          <p:spPr>
            <a:xfrm>
              <a:off x="2124277" y="335668"/>
              <a:ext cx="26550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Universal Hash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F18388B-C84E-C74E-8D9C-8B187AE8660F}"/>
              </a:ext>
            </a:extLst>
          </p:cNvPr>
          <p:cNvGrpSpPr/>
          <p:nvPr/>
        </p:nvGrpSpPr>
        <p:grpSpPr>
          <a:xfrm>
            <a:off x="5964659" y="151002"/>
            <a:ext cx="3879273" cy="3144982"/>
            <a:chOff x="5964659" y="151002"/>
            <a:chExt cx="3879273" cy="314498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DA8187-166F-364D-8B19-AB3CA6AFF828}"/>
                </a:ext>
              </a:extLst>
            </p:cNvPr>
            <p:cNvSpPr/>
            <p:nvPr/>
          </p:nvSpPr>
          <p:spPr>
            <a:xfrm>
              <a:off x="5964659" y="151002"/>
              <a:ext cx="3879273" cy="314498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478C5B-AA3A-594B-86D7-4C128FFE6562}"/>
                </a:ext>
              </a:extLst>
            </p:cNvPr>
            <p:cNvSpPr txBox="1"/>
            <p:nvPr/>
          </p:nvSpPr>
          <p:spPr>
            <a:xfrm>
              <a:off x="6290616" y="335668"/>
              <a:ext cx="32273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Collision-Resistant</a:t>
              </a:r>
            </a:p>
            <a:p>
              <a:r>
                <a:rPr lang="en-US" sz="3200" dirty="0"/>
                <a:t>Hash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Content Placeholder 22">
                <a:extLst>
                  <a:ext uri="{FF2B5EF4-FFF2-40B4-BE49-F238E27FC236}">
                    <a16:creationId xmlns:a16="http://schemas.microsoft.com/office/drawing/2014/main" id="{EA7C2A13-891F-3C41-B1CD-C8DCC3759A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2797" y="1298902"/>
                <a:ext cx="3670237" cy="1616729"/>
              </a:xfrm>
              <a:blipFill>
                <a:blip r:embed="rId3"/>
                <a:stretch>
                  <a:fillRect l="-3448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h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finds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colsn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𝑛𝑒𝑔𝑙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Content Placeholder 22">
                <a:extLst>
                  <a:ext uri="{FF2B5EF4-FFF2-40B4-BE49-F238E27FC236}">
                    <a16:creationId xmlns:a16="http://schemas.microsoft.com/office/drawing/2014/main" id="{C2CFFDFB-66E6-1F4C-8A6B-1EB810E67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761" y="1662839"/>
                <a:ext cx="3787171" cy="1252791"/>
              </a:xfrm>
              <a:prstGeom prst="rect">
                <a:avLst/>
              </a:prstGeom>
              <a:blipFill>
                <a:blip r:embed="rId4"/>
                <a:stretch>
                  <a:fillRect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9032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85CF7E-0E91-5541-A381-219B60F40038}"/>
              </a:ext>
            </a:extLst>
          </p:cNvPr>
          <p:cNvSpPr/>
          <p:nvPr/>
        </p:nvSpPr>
        <p:spPr>
          <a:xfrm>
            <a:off x="1840438" y="236147"/>
            <a:ext cx="3879273" cy="59291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983-0C04-FF40-90CF-49AF417C51D3}"/>
              </a:ext>
            </a:extLst>
          </p:cNvPr>
          <p:cNvSpPr txBox="1"/>
          <p:nvPr/>
        </p:nvSpPr>
        <p:spPr>
          <a:xfrm>
            <a:off x="2124277" y="443135"/>
            <a:ext cx="348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B9A571-989C-E64D-860A-A529DC05261C}"/>
              </a:ext>
            </a:extLst>
          </p:cNvPr>
          <p:cNvSpPr/>
          <p:nvPr/>
        </p:nvSpPr>
        <p:spPr>
          <a:xfrm>
            <a:off x="5964659" y="236147"/>
            <a:ext cx="3879273" cy="59291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2DD73-AC26-A14A-A4FB-578E4E3A46E7}"/>
              </a:ext>
            </a:extLst>
          </p:cNvPr>
          <p:cNvSpPr txBox="1"/>
          <p:nvPr/>
        </p:nvSpPr>
        <p:spPr>
          <a:xfrm>
            <a:off x="6290616" y="441206"/>
            <a:ext cx="350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Robust</a:t>
            </a:r>
          </a:p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276" y="2162456"/>
                <a:ext cx="3678705" cy="33607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600" b="1" dirty="0"/>
                  <a:t> </a:t>
                </a:r>
                <a:r>
                  <a:rPr lang="en-US" sz="4000" dirty="0"/>
                  <a:t>norm</a:t>
                </a:r>
                <a:br>
                  <a:rPr lang="en-US" sz="3600" b="1" dirty="0"/>
                </a:br>
                <a:r>
                  <a:rPr lang="en-US" sz="2400" dirty="0"/>
                  <a:t>[Indyk-Motwani’98, GIM’99, ADIIM’06,…]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4000" dirty="0"/>
                  <a:t>Sketching algorithms</a:t>
                </a:r>
                <a:br>
                  <a:rPr lang="en-US" sz="4000" dirty="0"/>
                </a:br>
                <a:r>
                  <a:rPr lang="en-US" sz="2400" dirty="0"/>
                  <a:t>[AMS’99, Ind’07, Mut’05,…]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76" y="2162456"/>
                <a:ext cx="3678705" cy="3360713"/>
              </a:xfrm>
              <a:prstGeom prst="rect">
                <a:avLst/>
              </a:prstGeom>
              <a:blipFill>
                <a:blip r:embed="rId3"/>
                <a:stretch>
                  <a:fillRect l="-5498" t="-4887" r="-3780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19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85CF7E-0E91-5541-A381-219B60F40038}"/>
              </a:ext>
            </a:extLst>
          </p:cNvPr>
          <p:cNvSpPr/>
          <p:nvPr/>
        </p:nvSpPr>
        <p:spPr>
          <a:xfrm>
            <a:off x="1840438" y="236147"/>
            <a:ext cx="3879273" cy="592912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B28983-0C04-FF40-90CF-49AF417C51D3}"/>
              </a:ext>
            </a:extLst>
          </p:cNvPr>
          <p:cNvSpPr txBox="1"/>
          <p:nvPr/>
        </p:nvSpPr>
        <p:spPr>
          <a:xfrm>
            <a:off x="2124277" y="443135"/>
            <a:ext cx="34818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</a:t>
            </a:r>
            <a:endParaRPr lang="en-US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B9A571-989C-E64D-860A-A529DC05261C}"/>
              </a:ext>
            </a:extLst>
          </p:cNvPr>
          <p:cNvSpPr/>
          <p:nvPr/>
        </p:nvSpPr>
        <p:spPr>
          <a:xfrm>
            <a:off x="5964659" y="236147"/>
            <a:ext cx="3879273" cy="59291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82DD73-AC26-A14A-A4FB-578E4E3A46E7}"/>
              </a:ext>
            </a:extLst>
          </p:cNvPr>
          <p:cNvSpPr txBox="1"/>
          <p:nvPr/>
        </p:nvSpPr>
        <p:spPr>
          <a:xfrm>
            <a:off x="6290616" y="441206"/>
            <a:ext cx="350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Robust</a:t>
            </a:r>
          </a:p>
          <a:p>
            <a:r>
              <a:rPr lang="en-US" sz="3200" dirty="0"/>
              <a:t>Property-Preserving</a:t>
            </a:r>
          </a:p>
          <a:p>
            <a:r>
              <a:rPr lang="en-US" sz="3200" dirty="0"/>
              <a:t>Hash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276" y="2162456"/>
                <a:ext cx="3678705" cy="33607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3600" b="1" dirty="0"/>
                  <a:t> </a:t>
                </a:r>
                <a:r>
                  <a:rPr lang="en-US" sz="4000" dirty="0"/>
                  <a:t>norm</a:t>
                </a:r>
                <a:br>
                  <a:rPr lang="en-US" sz="3600" b="1" dirty="0"/>
                </a:br>
                <a:r>
                  <a:rPr lang="en-US" sz="2400" dirty="0"/>
                  <a:t>[Indyk-Motwani’98, GIM’99, ADIIM’06,…]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4000" dirty="0"/>
                  <a:t>Sketching algorithms</a:t>
                </a:r>
                <a:br>
                  <a:rPr lang="en-US" sz="4000" dirty="0"/>
                </a:br>
                <a:r>
                  <a:rPr lang="en-US" sz="2400" dirty="0"/>
                  <a:t>[AMS’99, Ind’07, Mut’05]</a:t>
                </a:r>
                <a:endParaRPr lang="en-US" sz="24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8" name="Content Placeholder 22">
                <a:extLst>
                  <a:ext uri="{FF2B5EF4-FFF2-40B4-BE49-F238E27FC236}">
                    <a16:creationId xmlns:a16="http://schemas.microsoft.com/office/drawing/2014/main" id="{51EC5001-A42B-5E4A-AA1C-ED6F1FE31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276" y="2162456"/>
                <a:ext cx="3678705" cy="3360713"/>
              </a:xfrm>
              <a:prstGeom prst="rect">
                <a:avLst/>
              </a:prstGeom>
              <a:blipFill>
                <a:blip r:embed="rId2"/>
                <a:stretch>
                  <a:fillRect l="-5498" t="-4887" r="-3780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Down Arrow 29">
            <a:extLst>
              <a:ext uri="{FF2B5EF4-FFF2-40B4-BE49-F238E27FC236}">
                <a16:creationId xmlns:a16="http://schemas.microsoft.com/office/drawing/2014/main" id="{7B1E61B3-D545-2640-8DCE-F5CAD2C726DB}"/>
              </a:ext>
            </a:extLst>
          </p:cNvPr>
          <p:cNvSpPr/>
          <p:nvPr/>
        </p:nvSpPr>
        <p:spPr>
          <a:xfrm rot="16200000">
            <a:off x="5455011" y="1424339"/>
            <a:ext cx="651164" cy="1856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113F61-D1BA-4A45-A2E0-A3471A05E8F0}"/>
              </a:ext>
            </a:extLst>
          </p:cNvPr>
          <p:cNvGrpSpPr/>
          <p:nvPr/>
        </p:nvGrpSpPr>
        <p:grpSpPr>
          <a:xfrm>
            <a:off x="5358065" y="1949313"/>
            <a:ext cx="806563" cy="809048"/>
            <a:chOff x="5603365" y="4804169"/>
            <a:chExt cx="1185110" cy="118876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250B5D-0A09-8D40-BD96-C3AF8778D232}"/>
                </a:ext>
              </a:extLst>
            </p:cNvPr>
            <p:cNvCxnSpPr/>
            <p:nvPr/>
          </p:nvCxnSpPr>
          <p:spPr>
            <a:xfrm>
              <a:off x="5603365" y="4807821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4E7126-6D89-7E45-A820-C5DBE1F19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3365" y="4804169"/>
              <a:ext cx="1185110" cy="1185110"/>
            </a:xfrm>
            <a:prstGeom prst="line">
              <a:avLst/>
            </a:prstGeom>
            <a:ln w="1270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709D8FC-20DC-0D48-9C23-CE8FD64018B7}"/>
              </a:ext>
            </a:extLst>
          </p:cNvPr>
          <p:cNvSpPr/>
          <p:nvPr/>
        </p:nvSpPr>
        <p:spPr>
          <a:xfrm>
            <a:off x="200168" y="3830279"/>
            <a:ext cx="5561178" cy="237025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Impossible from Strengthened Communication-Complexity Lower bounds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106D63-5675-8946-BC68-01DF33885230}"/>
              </a:ext>
            </a:extLst>
          </p:cNvPr>
          <p:cNvSpPr txBox="1"/>
          <p:nvPr/>
        </p:nvSpPr>
        <p:spPr>
          <a:xfrm>
            <a:off x="4310200" y="2840618"/>
            <a:ext cx="25946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[HardtWoodruff13]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DA416C0-A30B-7543-8228-A7D1253C4A84}"/>
              </a:ext>
            </a:extLst>
          </p:cNvPr>
          <p:cNvSpPr/>
          <p:nvPr/>
        </p:nvSpPr>
        <p:spPr>
          <a:xfrm>
            <a:off x="5964659" y="3830279"/>
            <a:ext cx="4814177" cy="237025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Gap-Hamming Construction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[This Thesis]</a:t>
            </a:r>
            <a:endParaRPr lang="en-US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57A224-6CCD-104B-8917-494B24353D44}"/>
              </a:ext>
            </a:extLst>
          </p:cNvPr>
          <p:cNvGrpSpPr/>
          <p:nvPr/>
        </p:nvGrpSpPr>
        <p:grpSpPr>
          <a:xfrm>
            <a:off x="8777820" y="2399634"/>
            <a:ext cx="3061229" cy="1531897"/>
            <a:chOff x="8674744" y="2912199"/>
            <a:chExt cx="3061229" cy="15318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A706B41-1F4D-BA44-9B8B-DC48C0882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8972" y1="66949" x2="89720" y2="95763"/>
                          <a14:foregroundMark x1="68224" y1="91949" x2="44393" y2="838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4744" y="3002834"/>
              <a:ext cx="1306907" cy="144126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193CD1-4AAB-5245-BCB7-D51287830BEA}"/>
                </a:ext>
              </a:extLst>
            </p:cNvPr>
            <p:cNvGrpSpPr/>
            <p:nvPr/>
          </p:nvGrpSpPr>
          <p:grpSpPr>
            <a:xfrm>
              <a:off x="9704544" y="2912199"/>
              <a:ext cx="2031429" cy="1066824"/>
              <a:chOff x="8142535" y="2557879"/>
              <a:chExt cx="2031429" cy="10668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loud 15">
                    <a:extLst>
                      <a:ext uri="{FF2B5EF4-FFF2-40B4-BE49-F238E27FC236}">
                        <a16:creationId xmlns:a16="http://schemas.microsoft.com/office/drawing/2014/main" id="{C147BEB3-0CA5-B74A-AEAA-41B7D9B02C53}"/>
                      </a:ext>
                    </a:extLst>
                  </p:cNvPr>
                  <p:cNvSpPr/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Cloud 146">
                    <a:extLst>
                      <a:ext uri="{FF2B5EF4-FFF2-40B4-BE49-F238E27FC236}">
                        <a16:creationId xmlns:a16="http://schemas.microsoft.com/office/drawing/2014/main" id="{D8B90192-E085-F041-A3B8-65F903DD34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40372" y="2557879"/>
                    <a:ext cx="1533592" cy="957579"/>
                  </a:xfrm>
                  <a:prstGeom prst="cloud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1BAE1C-5C4C-4146-8EF9-C76D3F1032F7}"/>
                  </a:ext>
                </a:extLst>
              </p:cNvPr>
              <p:cNvSpPr/>
              <p:nvPr/>
            </p:nvSpPr>
            <p:spPr>
              <a:xfrm>
                <a:off x="8400850" y="3296353"/>
                <a:ext cx="328350" cy="328350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B1596AB-7EA6-6E4C-AD59-0794BF978306}"/>
                  </a:ext>
                </a:extLst>
              </p:cNvPr>
              <p:cNvSpPr/>
              <p:nvPr/>
            </p:nvSpPr>
            <p:spPr>
              <a:xfrm>
                <a:off x="8142535" y="3036668"/>
                <a:ext cx="258315" cy="258315"/>
              </a:xfrm>
              <a:prstGeom prst="ellipse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DB6E9E4-C2FD-B041-A6E6-EE6C41D319D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274692" flipH="1">
            <a:off x="734974" y="2262930"/>
            <a:ext cx="1463527" cy="1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54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94F7-13C5-2D45-A043-8FFBB9DA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FE3A179-3E3D-F641-8CFB-414AF3E53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436" y="1427087"/>
                <a:ext cx="10515600" cy="80735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Robust PPH family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for </a:t>
                </a:r>
                <a:r>
                  <a:rPr lang="en-US" i="1" dirty="0"/>
                  <a:t>two-input </a:t>
                </a:r>
                <a:r>
                  <a:rPr lang="en-US" dirty="0"/>
                  <a:t>predicate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FE3A179-3E3D-F641-8CFB-414AF3E53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436" y="1427087"/>
                <a:ext cx="10515600" cy="807351"/>
              </a:xfrm>
              <a:blipFill>
                <a:blip r:embed="rId3"/>
                <a:stretch>
                  <a:fillRect l="-1206" t="-1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151D276-A8AE-3F45-978B-0F879A51B328}"/>
              </a:ext>
            </a:extLst>
          </p:cNvPr>
          <p:cNvGrpSpPr/>
          <p:nvPr/>
        </p:nvGrpSpPr>
        <p:grpSpPr>
          <a:xfrm>
            <a:off x="2416544" y="3754327"/>
            <a:ext cx="2974115" cy="1533737"/>
            <a:chOff x="2416544" y="3444637"/>
            <a:chExt cx="2974115" cy="153373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A63BE63-A415-0448-BFB1-7685055707FB}"/>
                </a:ext>
              </a:extLst>
            </p:cNvPr>
            <p:cNvSpPr/>
            <p:nvPr/>
          </p:nvSpPr>
          <p:spPr>
            <a:xfrm>
              <a:off x="2416544" y="3444637"/>
              <a:ext cx="2974115" cy="1533737"/>
            </a:xfrm>
            <a:custGeom>
              <a:avLst/>
              <a:gdLst>
                <a:gd name="connsiteX0" fmla="*/ 0 w 3236685"/>
                <a:gd name="connsiteY0" fmla="*/ 29029 h 1669143"/>
                <a:gd name="connsiteX1" fmla="*/ 914400 w 3236685"/>
                <a:gd name="connsiteY1" fmla="*/ 1669143 h 1669143"/>
                <a:gd name="connsiteX2" fmla="*/ 2380343 w 3236685"/>
                <a:gd name="connsiteY2" fmla="*/ 1669143 h 1669143"/>
                <a:gd name="connsiteX3" fmla="*/ 3236685 w 3236685"/>
                <a:gd name="connsiteY3" fmla="*/ 0 h 16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6685" h="1669143">
                  <a:moveTo>
                    <a:pt x="0" y="29029"/>
                  </a:moveTo>
                  <a:lnTo>
                    <a:pt x="914400" y="1669143"/>
                  </a:lnTo>
                  <a:lnTo>
                    <a:pt x="2380343" y="1669143"/>
                  </a:lnTo>
                  <a:lnTo>
                    <a:pt x="323668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0BBAD9F2-108E-4D42-AECC-87B593A6ACE7}"/>
                </a:ext>
              </a:extLst>
            </p:cNvPr>
            <p:cNvSpPr/>
            <p:nvPr/>
          </p:nvSpPr>
          <p:spPr>
            <a:xfrm>
              <a:off x="3731725" y="3984664"/>
              <a:ext cx="343749" cy="546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0A9C9-94C4-C248-B8AB-BE341FB9F19B}"/>
                  </a:ext>
                </a:extLst>
              </p:cNvPr>
              <p:cNvSpPr txBox="1"/>
              <p:nvPr/>
            </p:nvSpPr>
            <p:spPr>
              <a:xfrm>
                <a:off x="3400458" y="2892564"/>
                <a:ext cx="1037790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bits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20A9C9-94C4-C248-B8AB-BE341FB9F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58" y="2892564"/>
                <a:ext cx="1037790" cy="537336"/>
              </a:xfrm>
              <a:prstGeom prst="rect">
                <a:avLst/>
              </a:prstGeom>
              <a:blipFill>
                <a:blip r:embed="rId4"/>
                <a:stretch>
                  <a:fillRect t="-16667" r="-21951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C64E5C-94D8-E44B-916A-925B75108C32}"/>
                  </a:ext>
                </a:extLst>
              </p:cNvPr>
              <p:cNvSpPr/>
              <p:nvPr/>
            </p:nvSpPr>
            <p:spPr>
              <a:xfrm>
                <a:off x="3252416" y="5289841"/>
                <a:ext cx="132730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C64E5C-94D8-E44B-916A-925B75108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416" y="5289841"/>
                <a:ext cx="1327304" cy="387465"/>
              </a:xfrm>
              <a:prstGeom prst="rect">
                <a:avLst/>
              </a:prstGeom>
              <a:blipFill>
                <a:blip r:embed="rId5"/>
                <a:stretch>
                  <a:fillRect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69576-5B00-C442-AC7C-35B14893F0BF}"/>
                  </a:ext>
                </a:extLst>
              </p:cNvPr>
              <p:cNvSpPr txBox="1"/>
              <p:nvPr/>
            </p:nvSpPr>
            <p:spPr>
              <a:xfrm>
                <a:off x="1160871" y="5229419"/>
                <a:ext cx="207890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769576-5B00-C442-AC7C-35B14893F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871" y="5229419"/>
                <a:ext cx="2078902" cy="584775"/>
              </a:xfrm>
              <a:prstGeom prst="rect">
                <a:avLst/>
              </a:prstGeom>
              <a:blipFill>
                <a:blip r:embed="rId6"/>
                <a:stretch>
                  <a:fillRect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92B93-6F30-1849-8CBA-1E25C8A4E16C}"/>
                  </a:ext>
                </a:extLst>
              </p:cNvPr>
              <p:cNvSpPr/>
              <p:nvPr/>
            </p:nvSpPr>
            <p:spPr>
              <a:xfrm>
                <a:off x="6690070" y="5302980"/>
                <a:ext cx="133229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692B93-6F30-1849-8CBA-1E25C8A4E1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070" y="5302980"/>
                <a:ext cx="1332294" cy="387465"/>
              </a:xfrm>
              <a:prstGeom prst="rect">
                <a:avLst/>
              </a:prstGeom>
              <a:blipFill>
                <a:blip r:embed="rId7"/>
                <a:stretch>
                  <a:fillRect t="-15625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852E4-600C-6D4F-A6D7-433F1A90588E}"/>
                  </a:ext>
                </a:extLst>
              </p:cNvPr>
              <p:cNvSpPr txBox="1"/>
              <p:nvPr/>
            </p:nvSpPr>
            <p:spPr>
              <a:xfrm>
                <a:off x="8712396" y="5229419"/>
                <a:ext cx="411251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7852E4-600C-6D4F-A6D7-433F1A905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396" y="5229419"/>
                <a:ext cx="411251" cy="537336"/>
              </a:xfrm>
              <a:prstGeom prst="rect">
                <a:avLst/>
              </a:prstGeom>
              <a:blipFill>
                <a:blip r:embed="rId8"/>
                <a:stretch>
                  <a:fillRect l="-15152" r="-1515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23988-005C-604E-B2D5-236348C6E413}"/>
                  </a:ext>
                </a:extLst>
              </p:cNvPr>
              <p:cNvSpPr txBox="1"/>
              <p:nvPr/>
            </p:nvSpPr>
            <p:spPr>
              <a:xfrm>
                <a:off x="5418349" y="5218423"/>
                <a:ext cx="331711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23988-005C-604E-B2D5-236348C6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349" y="5218423"/>
                <a:ext cx="331711" cy="537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37AFC9-35DF-EA4F-B0BC-5948AADF9E83}"/>
              </a:ext>
            </a:extLst>
          </p:cNvPr>
          <p:cNvCxnSpPr>
            <a:cxnSpLocks/>
          </p:cNvCxnSpPr>
          <p:nvPr/>
        </p:nvCxnSpPr>
        <p:spPr>
          <a:xfrm>
            <a:off x="9206378" y="5440925"/>
            <a:ext cx="62772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3075-9ED7-DA4C-A6BA-73F35FEDD181}"/>
                  </a:ext>
                </a:extLst>
              </p:cNvPr>
              <p:cNvSpPr txBox="1"/>
              <p:nvPr/>
            </p:nvSpPr>
            <p:spPr>
              <a:xfrm>
                <a:off x="9987579" y="5172257"/>
                <a:ext cx="1041679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213075-9ED7-DA4C-A6BA-73F35FED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579" y="5172257"/>
                <a:ext cx="1041679" cy="537336"/>
              </a:xfrm>
              <a:prstGeom prst="rect">
                <a:avLst/>
              </a:prstGeom>
              <a:blipFill>
                <a:blip r:embed="rId10"/>
                <a:stretch>
                  <a:fillRect l="-8434" r="-9639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BCDC5A9-7E37-2843-98D8-4343F29EEB19}"/>
              </a:ext>
            </a:extLst>
          </p:cNvPr>
          <p:cNvSpPr txBox="1"/>
          <p:nvPr/>
        </p:nvSpPr>
        <p:spPr>
          <a:xfrm>
            <a:off x="6117516" y="4567584"/>
            <a:ext cx="60" cy="2545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62EF82C-2375-AB48-8247-3A2B6D0D82DD}"/>
              </a:ext>
            </a:extLst>
          </p:cNvPr>
          <p:cNvSpPr/>
          <p:nvPr/>
        </p:nvSpPr>
        <p:spPr>
          <a:xfrm>
            <a:off x="5824363" y="3778141"/>
            <a:ext cx="2974115" cy="1533737"/>
          </a:xfrm>
          <a:custGeom>
            <a:avLst/>
            <a:gdLst>
              <a:gd name="connsiteX0" fmla="*/ 0 w 3236685"/>
              <a:gd name="connsiteY0" fmla="*/ 29029 h 1669143"/>
              <a:gd name="connsiteX1" fmla="*/ 914400 w 3236685"/>
              <a:gd name="connsiteY1" fmla="*/ 1669143 h 1669143"/>
              <a:gd name="connsiteX2" fmla="*/ 2380343 w 3236685"/>
              <a:gd name="connsiteY2" fmla="*/ 1669143 h 1669143"/>
              <a:gd name="connsiteX3" fmla="*/ 3236685 w 3236685"/>
              <a:gd name="connsiteY3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6685" h="1669143">
                <a:moveTo>
                  <a:pt x="0" y="29029"/>
                </a:moveTo>
                <a:lnTo>
                  <a:pt x="914400" y="1669143"/>
                </a:lnTo>
                <a:lnTo>
                  <a:pt x="2380343" y="1669143"/>
                </a:lnTo>
                <a:lnTo>
                  <a:pt x="3236685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FCC883-B041-1A41-A56F-5DCBF472A18A}"/>
                  </a:ext>
                </a:extLst>
              </p:cNvPr>
              <p:cNvSpPr/>
              <p:nvPr/>
            </p:nvSpPr>
            <p:spPr>
              <a:xfrm>
                <a:off x="2434455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FCC883-B041-1A41-A56F-5DCBF472A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455" y="3405551"/>
                <a:ext cx="2969797" cy="387466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84082-1304-A645-A042-E4438133FD57}"/>
                  </a:ext>
                </a:extLst>
              </p:cNvPr>
              <p:cNvSpPr/>
              <p:nvPr/>
            </p:nvSpPr>
            <p:spPr>
              <a:xfrm>
                <a:off x="5825781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084082-1304-A645-A042-E4438133F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781" y="3405551"/>
                <a:ext cx="2969797" cy="387466"/>
              </a:xfrm>
              <a:prstGeom prst="rect">
                <a:avLst/>
              </a:prstGeom>
              <a:blipFill>
                <a:blip r:embed="rId12"/>
                <a:stretch>
                  <a:fillRect t="-1515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BC972D35-8F6F-0548-8335-FE3BD4D8405C}"/>
              </a:ext>
            </a:extLst>
          </p:cNvPr>
          <p:cNvGrpSpPr/>
          <p:nvPr/>
        </p:nvGrpSpPr>
        <p:grpSpPr>
          <a:xfrm>
            <a:off x="1906486" y="3330615"/>
            <a:ext cx="9124642" cy="564596"/>
            <a:chOff x="1906486" y="3020925"/>
            <a:chExt cx="9124642" cy="564596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C55C9D0-E1FF-714C-9E00-C7FB6A63D72D}"/>
                </a:ext>
              </a:extLst>
            </p:cNvPr>
            <p:cNvCxnSpPr>
              <a:cxnSpLocks/>
            </p:cNvCxnSpPr>
            <p:nvPr/>
          </p:nvCxnSpPr>
          <p:spPr>
            <a:xfrm>
              <a:off x="9208247" y="3316853"/>
              <a:ext cx="627721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7139E30-9815-E946-A186-734714BAC1D6}"/>
                    </a:ext>
                  </a:extLst>
                </p:cNvPr>
                <p:cNvSpPr txBox="1"/>
                <p:nvPr/>
              </p:nvSpPr>
              <p:spPr>
                <a:xfrm>
                  <a:off x="9989449" y="3048185"/>
                  <a:ext cx="1041679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{0,1}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CC78C91-340F-AC42-8BAE-8F275F4372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9449" y="3048185"/>
                  <a:ext cx="1041679" cy="537336"/>
                </a:xfrm>
                <a:prstGeom prst="rect">
                  <a:avLst/>
                </a:prstGeom>
                <a:blipFill>
                  <a:blip r:embed="rId13"/>
                  <a:stretch>
                    <a:fillRect l="-8434" r="-8434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D44E2C0-D241-C34D-85E6-5CC718877CCD}"/>
                    </a:ext>
                  </a:extLst>
                </p:cNvPr>
                <p:cNvSpPr txBox="1"/>
                <p:nvPr/>
              </p:nvSpPr>
              <p:spPr>
                <a:xfrm>
                  <a:off x="1906486" y="3020927"/>
                  <a:ext cx="527969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en-US" sz="3200" dirty="0"/>
                    <a:t>(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17F3952-532E-FF4B-A1C7-690FD5FFA5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486" y="3020927"/>
                  <a:ext cx="527969" cy="537336"/>
                </a:xfrm>
                <a:prstGeom prst="rect">
                  <a:avLst/>
                </a:prstGeom>
                <a:blipFill>
                  <a:blip r:embed="rId14"/>
                  <a:stretch>
                    <a:fillRect l="-6977" t="-13953" r="-32558" b="-418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8D5BE03-8A41-F642-A7E1-3CDEBFA3C537}"/>
                    </a:ext>
                  </a:extLst>
                </p:cNvPr>
                <p:cNvSpPr txBox="1"/>
                <p:nvPr/>
              </p:nvSpPr>
              <p:spPr>
                <a:xfrm>
                  <a:off x="8796996" y="3020925"/>
                  <a:ext cx="411251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4DAF889-896D-8643-8CAA-0484037FF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996" y="3020925"/>
                  <a:ext cx="411251" cy="537336"/>
                </a:xfrm>
                <a:prstGeom prst="rect">
                  <a:avLst/>
                </a:prstGeom>
                <a:blipFill>
                  <a:blip r:embed="rId15"/>
                  <a:stretch>
                    <a:fillRect l="-18182" r="-1515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328350A-18B0-AE42-8676-434959DF5D32}"/>
                    </a:ext>
                  </a:extLst>
                </p:cNvPr>
                <p:cNvSpPr txBox="1"/>
                <p:nvPr/>
              </p:nvSpPr>
              <p:spPr>
                <a:xfrm>
                  <a:off x="5417847" y="3020925"/>
                  <a:ext cx="331711" cy="537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FF1FD93-F83E-7A43-B2AA-49AAA7E768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7847" y="3020925"/>
                  <a:ext cx="331711" cy="53733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Down Arrow 27">
            <a:extLst>
              <a:ext uri="{FF2B5EF4-FFF2-40B4-BE49-F238E27FC236}">
                <a16:creationId xmlns:a16="http://schemas.microsoft.com/office/drawing/2014/main" id="{8DED7087-989E-2542-AEDB-1E6564A42CE6}"/>
              </a:ext>
            </a:extLst>
          </p:cNvPr>
          <p:cNvSpPr/>
          <p:nvPr/>
        </p:nvSpPr>
        <p:spPr>
          <a:xfrm>
            <a:off x="7138805" y="4309167"/>
            <a:ext cx="343749" cy="546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D62ED3-DFC5-6846-92CF-FA1A76EAD2FD}"/>
                  </a:ext>
                </a:extLst>
              </p:cNvPr>
              <p:cNvSpPr txBox="1"/>
              <p:nvPr/>
            </p:nvSpPr>
            <p:spPr>
              <a:xfrm>
                <a:off x="3300296" y="5677000"/>
                <a:ext cx="1137952" cy="537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bits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5D62ED3-DFC5-6846-92CF-FA1A76EAD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296" y="5677000"/>
                <a:ext cx="1137952" cy="537336"/>
              </a:xfrm>
              <a:prstGeom prst="rect">
                <a:avLst/>
              </a:prstGeom>
              <a:blipFill>
                <a:blip r:embed="rId17"/>
                <a:stretch>
                  <a:fillRect t="-13953" r="-21111" b="-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2E6AF6F-7465-144F-AE84-8AD6EFDA09D8}"/>
              </a:ext>
            </a:extLst>
          </p:cNvPr>
          <p:cNvSpPr txBox="1"/>
          <p:nvPr/>
        </p:nvSpPr>
        <p:spPr>
          <a:xfrm>
            <a:off x="4976621" y="6254166"/>
            <a:ext cx="2010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and </a:t>
            </a:r>
            <a:r>
              <a:rPr lang="en-US" sz="3200" b="1" dirty="0"/>
              <a:t>robust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18B015-2230-2547-B93C-8326BA88B316}"/>
                  </a:ext>
                </a:extLst>
              </p:cNvPr>
              <p:cNvSpPr/>
              <p:nvPr/>
            </p:nvSpPr>
            <p:spPr>
              <a:xfrm>
                <a:off x="4325544" y="2082184"/>
                <a:ext cx="3509385" cy="81179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818B015-2230-2547-B93C-8326BA88B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44" y="2082184"/>
                <a:ext cx="3509385" cy="811794"/>
              </a:xfrm>
              <a:prstGeom prst="round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74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  <p:bldP spid="14" grpId="0"/>
      <p:bldP spid="15" grpId="0"/>
      <p:bldP spid="17" grpId="0"/>
      <p:bldP spid="19" grpId="0" animBg="1"/>
      <p:bldP spid="20" grpId="0" animBg="1"/>
      <p:bldP spid="21" grpId="0" animBg="1"/>
      <p:bldP spid="28" grpId="0" animBg="1"/>
      <p:bldP spid="29" grpId="0"/>
      <p:bldP spid="30" grpId="0"/>
      <p:bldP spid="3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93A1-60E1-B548-8F92-D67F1FB8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949"/>
            <a:ext cx="10515600" cy="1325563"/>
          </a:xfrm>
        </p:spPr>
        <p:txBody>
          <a:bodyPr/>
          <a:lstStyle/>
          <a:p>
            <a:r>
              <a:rPr lang="en-US" dirty="0"/>
              <a:t>Primary Notion of Robustness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339B56-CE4E-4B40-807F-69BB3F996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729" l="0" r="99533">
                        <a14:foregroundMark x1="17757" y1="69492" x2="26168" y2="88983"/>
                        <a14:foregroundMark x1="26168" y1="88983" x2="84112" y2="88983"/>
                        <a14:foregroundMark x1="19626" y1="61017" x2="19626" y2="61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47624" y="2431632"/>
            <a:ext cx="1579556" cy="1741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741EAC1-A700-A14C-9D2F-701F64EC6773}"/>
                  </a:ext>
                </a:extLst>
              </p:cNvPr>
              <p:cNvSpPr/>
              <p:nvPr/>
            </p:nvSpPr>
            <p:spPr>
              <a:xfrm>
                <a:off x="568990" y="2729400"/>
                <a:ext cx="3060703" cy="114640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Challenger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741EAC1-A700-A14C-9D2F-701F64EC6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90" y="2729400"/>
                <a:ext cx="3060703" cy="1146405"/>
              </a:xfrm>
              <a:prstGeom prst="roundRect">
                <a:avLst/>
              </a:prstGeom>
              <a:blipFill>
                <a:blip r:embed="rId5"/>
                <a:stretch>
                  <a:fillRect t="-434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651E040-5383-524F-9531-3364EE64FF84}"/>
              </a:ext>
            </a:extLst>
          </p:cNvPr>
          <p:cNvGrpSpPr/>
          <p:nvPr/>
        </p:nvGrpSpPr>
        <p:grpSpPr>
          <a:xfrm>
            <a:off x="3629693" y="2838604"/>
            <a:ext cx="1770982" cy="523220"/>
            <a:chOff x="3629693" y="5222209"/>
            <a:chExt cx="1770982" cy="52322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703CBDF-EC61-AA4D-AD50-67A2C0B28DB3}"/>
                </a:ext>
              </a:extLst>
            </p:cNvPr>
            <p:cNvCxnSpPr>
              <a:cxnSpLocks/>
            </p:cNvCxnSpPr>
            <p:nvPr/>
          </p:nvCxnSpPr>
          <p:spPr>
            <a:xfrm>
              <a:off x="3629693" y="5686207"/>
              <a:ext cx="1770982" cy="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3AFE5C-2359-1247-A75E-28E2743A7C6D}"/>
                    </a:ext>
                  </a:extLst>
                </p:cNvPr>
                <p:cNvSpPr txBox="1"/>
                <p:nvPr/>
              </p:nvSpPr>
              <p:spPr>
                <a:xfrm>
                  <a:off x="4100927" y="5222209"/>
                  <a:ext cx="4713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63AFE5C-2359-1247-A75E-28E2743A7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0927" y="5222209"/>
                  <a:ext cx="47134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EAB410-E57A-1848-A9F3-C263602BB444}"/>
              </a:ext>
            </a:extLst>
          </p:cNvPr>
          <p:cNvCxnSpPr>
            <a:cxnSpLocks/>
          </p:cNvCxnSpPr>
          <p:nvPr/>
        </p:nvCxnSpPr>
        <p:spPr>
          <a:xfrm>
            <a:off x="6927180" y="3292699"/>
            <a:ext cx="78105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D8086F-6A4B-4042-8117-055090C9AD86}"/>
                  </a:ext>
                </a:extLst>
              </p:cNvPr>
              <p:cNvSpPr txBox="1"/>
              <p:nvPr/>
            </p:nvSpPr>
            <p:spPr>
              <a:xfrm>
                <a:off x="8848726" y="2877227"/>
                <a:ext cx="171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D8086F-6A4B-4042-8117-055090C9A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26" y="2877227"/>
                <a:ext cx="1717426" cy="523220"/>
              </a:xfrm>
              <a:prstGeom prst="rect">
                <a:avLst/>
              </a:prstGeom>
              <a:blipFill>
                <a:blip r:embed="rId10"/>
                <a:stretch>
                  <a:fillRect l="-4412" t="-11905" r="-220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90DEA2-866A-7C4E-BF3B-F833C89AAF33}"/>
                  </a:ext>
                </a:extLst>
              </p:cNvPr>
              <p:cNvSpPr/>
              <p:nvPr/>
            </p:nvSpPr>
            <p:spPr>
              <a:xfrm>
                <a:off x="6803665" y="3398007"/>
                <a:ext cx="538833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8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90DEA2-866A-7C4E-BF3B-F833C89AA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65" y="3398007"/>
                <a:ext cx="5388335" cy="5786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04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1221-79C1-A943-8EB8-63152A88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261"/>
            <a:ext cx="10515600" cy="1325563"/>
          </a:xfrm>
        </p:spPr>
        <p:txBody>
          <a:bodyPr/>
          <a:lstStyle/>
          <a:p>
            <a:r>
              <a:rPr lang="en-US" dirty="0"/>
              <a:t>Warmup: Equality-Preserving Hash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556C5-B18F-EA45-8B0D-CD3BB02953B1}"/>
                  </a:ext>
                </a:extLst>
              </p:cNvPr>
              <p:cNvSpPr txBox="1"/>
              <p:nvPr/>
            </p:nvSpPr>
            <p:spPr>
              <a:xfrm>
                <a:off x="1133839" y="1399015"/>
                <a:ext cx="94189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/>
                  <a:t> sampled 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800" dirty="0"/>
                  <a:t>, hard to find a collision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6556C5-B18F-EA45-8B0D-CD3BB0295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39" y="1399015"/>
                <a:ext cx="9418983" cy="523220"/>
              </a:xfrm>
              <a:prstGeom prst="rect">
                <a:avLst/>
              </a:prstGeom>
              <a:blipFill>
                <a:blip r:embed="rId10"/>
                <a:stretch>
                  <a:fillRect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9E2B1E40-8FC3-0E44-8B60-40A1F4234DC1}"/>
              </a:ext>
            </a:extLst>
          </p:cNvPr>
          <p:cNvSpPr txBox="1">
            <a:spLocks/>
          </p:cNvSpPr>
          <p:nvPr/>
        </p:nvSpPr>
        <p:spPr>
          <a:xfrm>
            <a:off x="838200" y="503988"/>
            <a:ext cx="7913914" cy="89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(Collision-Resistance Hash Families)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54866D-A24A-B744-AE23-9AFCECDA76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729" l="0" r="99533">
                        <a14:foregroundMark x1="17757" y1="69492" x2="26168" y2="88983"/>
                        <a14:foregroundMark x1="26168" y1="88983" x2="84112" y2="88983"/>
                        <a14:foregroundMark x1="19626" y1="61017" x2="19626" y2="61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7599" y="1999423"/>
            <a:ext cx="1579556" cy="1741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3F63742-A62D-2A46-89C6-AE97F8F04336}"/>
                  </a:ext>
                </a:extLst>
              </p:cNvPr>
              <p:cNvSpPr/>
              <p:nvPr/>
            </p:nvSpPr>
            <p:spPr>
              <a:xfrm>
                <a:off x="368965" y="2297191"/>
                <a:ext cx="3060703" cy="114640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Challenger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𝑆𝑎𝑚𝑝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3F63742-A62D-2A46-89C6-AE97F8F04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65" y="2297191"/>
                <a:ext cx="3060703" cy="1146405"/>
              </a:xfrm>
              <a:prstGeom prst="roundRect">
                <a:avLst/>
              </a:prstGeom>
              <a:blipFill>
                <a:blip r:embed="rId13"/>
                <a:stretch>
                  <a:fillRect t="-4348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53B888-EDF1-6140-BE43-25B9B88F0435}"/>
              </a:ext>
            </a:extLst>
          </p:cNvPr>
          <p:cNvCxnSpPr>
            <a:cxnSpLocks/>
          </p:cNvCxnSpPr>
          <p:nvPr/>
        </p:nvCxnSpPr>
        <p:spPr>
          <a:xfrm>
            <a:off x="3429668" y="2870393"/>
            <a:ext cx="1770982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3FD707-7FFE-3F48-AD14-4DF7EE3F130A}"/>
                  </a:ext>
                </a:extLst>
              </p:cNvPr>
              <p:cNvSpPr txBox="1"/>
              <p:nvPr/>
            </p:nvSpPr>
            <p:spPr>
              <a:xfrm>
                <a:off x="3900902" y="2406395"/>
                <a:ext cx="4713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3FD707-7FFE-3F48-AD14-4DF7EE3F1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902" y="2406395"/>
                <a:ext cx="4713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539A5B-9441-1441-9D55-57C999D7BEE3}"/>
              </a:ext>
            </a:extLst>
          </p:cNvPr>
          <p:cNvCxnSpPr>
            <a:cxnSpLocks/>
          </p:cNvCxnSpPr>
          <p:nvPr/>
        </p:nvCxnSpPr>
        <p:spPr>
          <a:xfrm>
            <a:off x="6727155" y="2860490"/>
            <a:ext cx="781050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39059-33AC-CF41-91E2-CD53CA43C226}"/>
                  </a:ext>
                </a:extLst>
              </p:cNvPr>
              <p:cNvSpPr txBox="1"/>
              <p:nvPr/>
            </p:nvSpPr>
            <p:spPr>
              <a:xfrm>
                <a:off x="8648701" y="2445018"/>
                <a:ext cx="171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39059-33AC-CF41-91E2-CD53CA43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701" y="2445018"/>
                <a:ext cx="1717426" cy="523220"/>
              </a:xfrm>
              <a:prstGeom prst="rect">
                <a:avLst/>
              </a:prstGeom>
              <a:blipFill>
                <a:blip r:embed="rId15"/>
                <a:stretch>
                  <a:fillRect l="-4412" t="-11905" r="-294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2408293-17F4-8740-A576-2955BAE6E44A}"/>
                  </a:ext>
                </a:extLst>
              </p:cNvPr>
              <p:cNvSpPr/>
              <p:nvPr/>
            </p:nvSpPr>
            <p:spPr>
              <a:xfrm>
                <a:off x="7509927" y="3057875"/>
                <a:ext cx="3843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2408293-17F4-8740-A576-2955BAE6E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9927" y="3057875"/>
                <a:ext cx="3843873" cy="523220"/>
              </a:xfrm>
              <a:prstGeom prst="rect">
                <a:avLst/>
              </a:prstGeom>
              <a:blipFill>
                <a:blip r:embed="rId16"/>
                <a:stretch>
                  <a:fillRect l="-658" t="-11905" r="-65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0A7257DB-8255-104B-BC72-DC469FB1E9FA}"/>
                  </a:ext>
                </a:extLst>
              </p:cNvPr>
              <p:cNvSpPr/>
              <p:nvPr/>
            </p:nvSpPr>
            <p:spPr>
              <a:xfrm>
                <a:off x="2157411" y="4524445"/>
                <a:ext cx="8611063" cy="165088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One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𝐸𝑣𝑎𝑙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must be incorrect:</a:t>
                </a:r>
                <a:endParaRPr lang="en-US" sz="2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𝐸𝑣𝑎𝑙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0A7257DB-8255-104B-BC72-DC469FB1E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411" y="4524445"/>
                <a:ext cx="8611063" cy="1650886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43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4147055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7DBC-18CD-C148-A89F-A06E0433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Warmup: Equality-Preserving Hash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ACF9-B3F4-D449-B37A-C3A5DEA4E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1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other words…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91C860-7B24-9443-AB1B-6EB4B4F82044}"/>
              </a:ext>
            </a:extLst>
          </p:cNvPr>
          <p:cNvSpPr txBox="1">
            <a:spLocks/>
          </p:cNvSpPr>
          <p:nvPr/>
        </p:nvSpPr>
        <p:spPr>
          <a:xfrm>
            <a:off x="838200" y="503988"/>
            <a:ext cx="7913914" cy="89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(Collision-Resistance Hash Families)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E47979B-0B09-5D4C-B4C2-FDD735BF1A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1212" y="2592387"/>
                <a:ext cx="2305051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3600" dirty="0"/>
                  <a:t> is CRHF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E47979B-0B09-5D4C-B4C2-FDD735BF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2" y="2592387"/>
                <a:ext cx="2305051" cy="898176"/>
              </a:xfrm>
              <a:prstGeom prst="rect">
                <a:avLst/>
              </a:prstGeom>
              <a:blipFill>
                <a:blip r:embed="rId3"/>
                <a:stretch>
                  <a:fillRect l="-2747"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8926B13-1B07-EE48-A3D6-DA8E707AF3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7169" y="2598736"/>
                <a:ext cx="4285693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is Equality PPH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B8926B13-1B07-EE48-A3D6-DA8E707AF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169" y="2598736"/>
                <a:ext cx="4285693" cy="898176"/>
              </a:xfrm>
              <a:prstGeom prst="rect">
                <a:avLst/>
              </a:prstGeom>
              <a:blipFill>
                <a:blip r:embed="rId4"/>
                <a:stretch>
                  <a:fillRect l="-1479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4FEAB5F-9C77-804C-B178-48BD4CEF5E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5157" y="2592387"/>
                <a:ext cx="1933575" cy="8981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4FEAB5F-9C77-804C-B178-48BD4CEF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57" y="2592387"/>
                <a:ext cx="1933575" cy="8981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FB796C-8CAD-524C-9761-AB3B4AE3C5EE}"/>
              </a:ext>
            </a:extLst>
          </p:cNvPr>
          <p:cNvSpPr/>
          <p:nvPr/>
        </p:nvSpPr>
        <p:spPr>
          <a:xfrm>
            <a:off x="803026" y="4398611"/>
            <a:ext cx="10779836" cy="69350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Same security guarantees!</a:t>
            </a:r>
          </a:p>
        </p:txBody>
      </p:sp>
    </p:spTree>
    <p:extLst>
      <p:ext uri="{BB962C8B-B14F-4D97-AF65-F5344CB8AC3E}">
        <p14:creationId xmlns:p14="http://schemas.microsoft.com/office/powerpoint/2010/main" val="28979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5507E1C-4FB4-5B4C-90F0-F98BC9856215}"/>
              </a:ext>
            </a:extLst>
          </p:cNvPr>
          <p:cNvSpPr/>
          <p:nvPr/>
        </p:nvSpPr>
        <p:spPr>
          <a:xfrm>
            <a:off x="2793640" y="1516772"/>
            <a:ext cx="2447250" cy="244725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314871-3689-834B-AE1D-CA5F8A12EC1D}"/>
              </a:ext>
            </a:extLst>
          </p:cNvPr>
          <p:cNvSpPr/>
          <p:nvPr/>
        </p:nvSpPr>
        <p:spPr>
          <a:xfrm>
            <a:off x="6632519" y="1514316"/>
            <a:ext cx="2447250" cy="24472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918E40-D4DB-B84F-8B56-3BA6FDE6193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4882499" y="3605631"/>
            <a:ext cx="1002327" cy="387893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704A05-D53A-3943-92DE-2E6659295F2A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884826" y="3603175"/>
            <a:ext cx="1106084" cy="390349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CC1FC-C53B-9343-9D04-E1EBF2717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68" y="1996839"/>
            <a:ext cx="1509279" cy="1509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7170D9-CF06-D84D-883F-068708A9B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02" t="19636" r="27354" b="8048"/>
          <a:stretch/>
        </p:blipFill>
        <p:spPr>
          <a:xfrm>
            <a:off x="7329749" y="1996839"/>
            <a:ext cx="1052790" cy="15092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A57DBC-093B-7A4A-81BA-005A7356DBBE}"/>
              </a:ext>
            </a:extLst>
          </p:cNvPr>
          <p:cNvSpPr/>
          <p:nvPr/>
        </p:nvSpPr>
        <p:spPr>
          <a:xfrm>
            <a:off x="435859" y="2619794"/>
            <a:ext cx="2622418" cy="52161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Hamming Distance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2E71FF-463F-7742-A1EE-301F2611C97D}"/>
              </a:ext>
            </a:extLst>
          </p:cNvPr>
          <p:cNvSpPr/>
          <p:nvPr/>
        </p:nvSpPr>
        <p:spPr>
          <a:xfrm>
            <a:off x="9251049" y="3428420"/>
            <a:ext cx="2606175" cy="5362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Adaptive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656726C-6A9D-414A-8A25-FB1AD084C4AB}"/>
              </a:ext>
            </a:extLst>
          </p:cNvPr>
          <p:cNvSpPr/>
          <p:nvPr/>
        </p:nvSpPr>
        <p:spPr>
          <a:xfrm>
            <a:off x="1447222" y="32418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Gap-Hamming Preserving Hash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BD1EC8-EA29-E141-8637-FDEB1B3D0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8972" y1="66949" x2="89720" y2="95763"/>
                        <a14:foregroundMark x1="68224" y1="91949" x2="44393" y2="838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6983" y="1907438"/>
            <a:ext cx="1306907" cy="144126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62D7BA0-CF4F-9D42-BA4C-32597119CDD2}"/>
              </a:ext>
            </a:extLst>
          </p:cNvPr>
          <p:cNvGrpSpPr/>
          <p:nvPr/>
        </p:nvGrpSpPr>
        <p:grpSpPr>
          <a:xfrm>
            <a:off x="10323632" y="893062"/>
            <a:ext cx="1533592" cy="1444685"/>
            <a:chOff x="8640372" y="2557879"/>
            <a:chExt cx="1533592" cy="14446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loud 24">
                  <a:extLst>
                    <a:ext uri="{FF2B5EF4-FFF2-40B4-BE49-F238E27FC236}">
                      <a16:creationId xmlns:a16="http://schemas.microsoft.com/office/drawing/2014/main" id="{EEC2CB4C-ADD7-4E45-874C-677F16B7EA6A}"/>
                    </a:ext>
                  </a:extLst>
                </p:cNvPr>
                <p:cNvSpPr/>
                <p:nvPr/>
              </p:nvSpPr>
              <p:spPr>
                <a:xfrm>
                  <a:off x="8640372" y="2557879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Cloud 146">
                  <a:extLst>
                    <a:ext uri="{FF2B5EF4-FFF2-40B4-BE49-F238E27FC236}">
                      <a16:creationId xmlns:a16="http://schemas.microsoft.com/office/drawing/2014/main" id="{D8B90192-E085-F041-A3B8-65F903DD3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372" y="2557879"/>
                  <a:ext cx="1533592" cy="957579"/>
                </a:xfrm>
                <a:prstGeom prst="cloud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99C313-A2B4-CF4C-948B-A5A5C77CA043}"/>
                </a:ext>
              </a:extLst>
            </p:cNvPr>
            <p:cNvSpPr/>
            <p:nvPr/>
          </p:nvSpPr>
          <p:spPr>
            <a:xfrm>
              <a:off x="9011533" y="3534015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51E8BE2-36DC-B343-A236-E58A6E906D60}"/>
                </a:ext>
              </a:extLst>
            </p:cNvPr>
            <p:cNvSpPr/>
            <p:nvPr/>
          </p:nvSpPr>
          <p:spPr>
            <a:xfrm>
              <a:off x="8731048" y="3744249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6967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86">
                <a:extLst>
                  <a:ext uri="{FF2B5EF4-FFF2-40B4-BE49-F238E27FC236}">
                    <a16:creationId xmlns:a16="http://schemas.microsoft.com/office/drawing/2014/main" id="{A7C33D06-F82A-434A-B726-A7BB4D418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217" y="1532915"/>
                <a:ext cx="10515600" cy="9003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Gap-Hamming Predicate</a:t>
                </a:r>
              </a:p>
            </p:txBody>
          </p:sp>
        </mc:Choice>
        <mc:Fallback xmlns="">
          <p:sp>
            <p:nvSpPr>
              <p:cNvPr id="92" name="Content Placeholder 86">
                <a:extLst>
                  <a:ext uri="{FF2B5EF4-FFF2-40B4-BE49-F238E27FC236}">
                    <a16:creationId xmlns:a16="http://schemas.microsoft.com/office/drawing/2014/main" id="{A7C33D06-F82A-434A-B726-A7BB4D418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7" y="1532915"/>
                <a:ext cx="10515600" cy="900322"/>
              </a:xfrm>
              <a:prstGeom prst="rect">
                <a:avLst/>
              </a:prstGeom>
              <a:blipFill>
                <a:blip r:embed="rId3"/>
                <a:stretch>
                  <a:fillRect l="-1206"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86">
                <a:extLst>
                  <a:ext uri="{FF2B5EF4-FFF2-40B4-BE49-F238E27FC236}">
                    <a16:creationId xmlns:a16="http://schemas.microsoft.com/office/drawing/2014/main" id="{A6AB42E3-C84B-8A49-8615-35C7690612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2883" y="4089448"/>
                <a:ext cx="1564704" cy="4204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′)=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Content Placeholder 86">
                <a:extLst>
                  <a:ext uri="{FF2B5EF4-FFF2-40B4-BE49-F238E27FC236}">
                    <a16:creationId xmlns:a16="http://schemas.microsoft.com/office/drawing/2014/main" id="{A6AB42E3-C84B-8A49-8615-35C769061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883" y="4089448"/>
                <a:ext cx="1564704" cy="420424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Left Brace 93">
            <a:extLst>
              <a:ext uri="{FF2B5EF4-FFF2-40B4-BE49-F238E27FC236}">
                <a16:creationId xmlns:a16="http://schemas.microsoft.com/office/drawing/2014/main" id="{9603B5C1-E54E-504D-9F9D-FD864EBA44FB}"/>
              </a:ext>
            </a:extLst>
          </p:cNvPr>
          <p:cNvSpPr/>
          <p:nvPr/>
        </p:nvSpPr>
        <p:spPr>
          <a:xfrm>
            <a:off x="2694866" y="2858478"/>
            <a:ext cx="375994" cy="281391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335B026-F4CF-004E-AF83-303877A62267}"/>
                  </a:ext>
                </a:extLst>
              </p:cNvPr>
              <p:cNvSpPr txBox="1"/>
              <p:nvPr/>
            </p:nvSpPr>
            <p:spPr>
              <a:xfrm>
                <a:off x="3118138" y="3016491"/>
                <a:ext cx="404832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335B026-F4CF-004E-AF83-303877A62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38" y="3016491"/>
                <a:ext cx="404832" cy="4413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ADCB559-C1C3-C04F-B6A7-0B15508C7368}"/>
                  </a:ext>
                </a:extLst>
              </p:cNvPr>
              <p:cNvSpPr txBox="1"/>
              <p:nvPr/>
            </p:nvSpPr>
            <p:spPr>
              <a:xfrm>
                <a:off x="4152150" y="2991088"/>
                <a:ext cx="2950709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⊕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(1 −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ADCB559-C1C3-C04F-B6A7-0B15508C7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150" y="2991088"/>
                <a:ext cx="2950709" cy="441301"/>
              </a:xfrm>
              <a:prstGeom prst="rect">
                <a:avLst/>
              </a:prstGeom>
              <a:blipFill>
                <a:blip r:embed="rId6"/>
                <a:stretch>
                  <a:fillRect l="-3004" t="-8571" r="-515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5D4AD86C-CAC4-2247-9A5D-B6CC5D49F7D4}"/>
              </a:ext>
            </a:extLst>
          </p:cNvPr>
          <p:cNvSpPr txBox="1"/>
          <p:nvPr/>
        </p:nvSpPr>
        <p:spPr>
          <a:xfrm>
            <a:off x="7367004" y="3025533"/>
            <a:ext cx="1219356" cy="44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“CLOSE”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EBB6539-6E29-AB48-91F5-3ADC8F7E3E31}"/>
              </a:ext>
            </a:extLst>
          </p:cNvPr>
          <p:cNvGrpSpPr/>
          <p:nvPr/>
        </p:nvGrpSpPr>
        <p:grpSpPr>
          <a:xfrm>
            <a:off x="8981224" y="2928174"/>
            <a:ext cx="1411732" cy="548157"/>
            <a:chOff x="10083499" y="2084020"/>
            <a:chExt cx="1853620" cy="71973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2079C02-FCF5-EC4B-98E8-C88F288B552D}"/>
                </a:ext>
              </a:extLst>
            </p:cNvPr>
            <p:cNvGrpSpPr/>
            <p:nvPr/>
          </p:nvGrpSpPr>
          <p:grpSpPr>
            <a:xfrm>
              <a:off x="10083499" y="2084020"/>
              <a:ext cx="1853619" cy="316461"/>
              <a:chOff x="3034367" y="2359645"/>
              <a:chExt cx="5239279" cy="89448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CBF2AE-58C0-8D46-ABD9-CA9C38C4D1EB}"/>
                  </a:ext>
                </a:extLst>
              </p:cNvPr>
              <p:cNvSpPr/>
              <p:nvPr/>
            </p:nvSpPr>
            <p:spPr>
              <a:xfrm>
                <a:off x="3034367" y="235965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DDA70DD-D454-1745-8A43-2398F31F935E}"/>
                  </a:ext>
                </a:extLst>
              </p:cNvPr>
              <p:cNvSpPr/>
              <p:nvPr/>
            </p:nvSpPr>
            <p:spPr>
              <a:xfrm>
                <a:off x="3918354" y="235965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27E11B5-E8D9-4647-B4D3-11C1E21EC858}"/>
                  </a:ext>
                </a:extLst>
              </p:cNvPr>
              <p:cNvSpPr/>
              <p:nvPr/>
            </p:nvSpPr>
            <p:spPr>
              <a:xfrm>
                <a:off x="4802340" y="2359649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A57E0AD-77CA-1443-BD23-C1734D53A9B3}"/>
                  </a:ext>
                </a:extLst>
              </p:cNvPr>
              <p:cNvSpPr/>
              <p:nvPr/>
            </p:nvSpPr>
            <p:spPr>
              <a:xfrm>
                <a:off x="5686326" y="2359648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C4138C-9E3D-FA49-B623-02D9B55078C6}"/>
                  </a:ext>
                </a:extLst>
              </p:cNvPr>
              <p:cNvSpPr/>
              <p:nvPr/>
            </p:nvSpPr>
            <p:spPr>
              <a:xfrm>
                <a:off x="6570312" y="2359646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8FEB3675-98B3-754C-BFE0-87311557CD64}"/>
                  </a:ext>
                </a:extLst>
              </p:cNvPr>
              <p:cNvSpPr/>
              <p:nvPr/>
            </p:nvSpPr>
            <p:spPr>
              <a:xfrm>
                <a:off x="7454298" y="235964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91F242F-1E99-F54C-9B42-850E404C9106}"/>
                </a:ext>
              </a:extLst>
            </p:cNvPr>
            <p:cNvGrpSpPr/>
            <p:nvPr/>
          </p:nvGrpSpPr>
          <p:grpSpPr>
            <a:xfrm>
              <a:off x="10083500" y="2487295"/>
              <a:ext cx="1853619" cy="316461"/>
              <a:chOff x="3034368" y="3499507"/>
              <a:chExt cx="5239278" cy="894481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7893997F-A206-9B4A-81D8-F8712C5DDAA8}"/>
                  </a:ext>
                </a:extLst>
              </p:cNvPr>
              <p:cNvSpPr/>
              <p:nvPr/>
            </p:nvSpPr>
            <p:spPr>
              <a:xfrm>
                <a:off x="3034368" y="349951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F518EED-8F5D-3C45-87ED-D1B0CE3E0BC6}"/>
                  </a:ext>
                </a:extLst>
              </p:cNvPr>
              <p:cNvSpPr/>
              <p:nvPr/>
            </p:nvSpPr>
            <p:spPr>
              <a:xfrm>
                <a:off x="3918354" y="349951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51F7CC7-3405-014F-A4B5-3F17D97ECA83}"/>
                  </a:ext>
                </a:extLst>
              </p:cNvPr>
              <p:cNvSpPr/>
              <p:nvPr/>
            </p:nvSpPr>
            <p:spPr>
              <a:xfrm>
                <a:off x="4802340" y="3499511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C4CE6DC-819D-9041-A39A-94E21A05987E}"/>
                  </a:ext>
                </a:extLst>
              </p:cNvPr>
              <p:cNvSpPr/>
              <p:nvPr/>
            </p:nvSpPr>
            <p:spPr>
              <a:xfrm>
                <a:off x="5686326" y="3499510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1E3895DA-133E-C64B-B997-7534A03A893C}"/>
                  </a:ext>
                </a:extLst>
              </p:cNvPr>
              <p:cNvSpPr/>
              <p:nvPr/>
            </p:nvSpPr>
            <p:spPr>
              <a:xfrm>
                <a:off x="6570312" y="349950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9255500-452E-744A-B44B-ABDD8816401C}"/>
                  </a:ext>
                </a:extLst>
              </p:cNvPr>
              <p:cNvSpPr/>
              <p:nvPr/>
            </p:nvSpPr>
            <p:spPr>
              <a:xfrm>
                <a:off x="7454298" y="3499507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8C9CCF-6F30-CB4D-901F-8BB72B555B95}"/>
                  </a:ext>
                </a:extLst>
              </p:cNvPr>
              <p:cNvSpPr txBox="1"/>
              <p:nvPr/>
            </p:nvSpPr>
            <p:spPr>
              <a:xfrm>
                <a:off x="3160130" y="4064502"/>
                <a:ext cx="404832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1C8C9CCF-6F30-CB4D-901F-8BB72B55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30" y="4064502"/>
                <a:ext cx="404832" cy="4413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3962CEC-40C6-4547-8B94-D7B129B97872}"/>
                  </a:ext>
                </a:extLst>
              </p:cNvPr>
              <p:cNvSpPr txBox="1"/>
              <p:nvPr/>
            </p:nvSpPr>
            <p:spPr>
              <a:xfrm>
                <a:off x="4145427" y="4047391"/>
                <a:ext cx="2886353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⊕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3962CEC-40C6-4547-8B94-D7B129B9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27" y="4047391"/>
                <a:ext cx="2886353" cy="441301"/>
              </a:xfrm>
              <a:prstGeom prst="rect">
                <a:avLst/>
              </a:prstGeom>
              <a:blipFill>
                <a:blip r:embed="rId8"/>
                <a:stretch>
                  <a:fillRect l="-3057" t="-8571" r="-4803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505EAB97-C106-174E-945C-220A8107EAE6}"/>
              </a:ext>
            </a:extLst>
          </p:cNvPr>
          <p:cNvSpPr txBox="1"/>
          <p:nvPr/>
        </p:nvSpPr>
        <p:spPr>
          <a:xfrm>
            <a:off x="7425562" y="4059581"/>
            <a:ext cx="1219356" cy="441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“FAR”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64E8CF8-EC8F-9941-8EE9-00D55D90EA08}"/>
              </a:ext>
            </a:extLst>
          </p:cNvPr>
          <p:cNvGrpSpPr/>
          <p:nvPr/>
        </p:nvGrpSpPr>
        <p:grpSpPr>
          <a:xfrm>
            <a:off x="8760449" y="4047391"/>
            <a:ext cx="1411732" cy="548157"/>
            <a:chOff x="10083499" y="3597816"/>
            <a:chExt cx="1853620" cy="719736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F78AD08-4C39-5146-9DA3-35DBEB4FEF71}"/>
                </a:ext>
              </a:extLst>
            </p:cNvPr>
            <p:cNvGrpSpPr/>
            <p:nvPr/>
          </p:nvGrpSpPr>
          <p:grpSpPr>
            <a:xfrm>
              <a:off x="10083499" y="3597816"/>
              <a:ext cx="1853619" cy="316461"/>
              <a:chOff x="3034367" y="2359645"/>
              <a:chExt cx="5239279" cy="894481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D1EA577-991C-DA44-A42A-F5317B6473ED}"/>
                  </a:ext>
                </a:extLst>
              </p:cNvPr>
              <p:cNvSpPr/>
              <p:nvPr/>
            </p:nvSpPr>
            <p:spPr>
              <a:xfrm>
                <a:off x="3034367" y="235965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CD0B8AC-8608-9744-AEDE-29DAB4440601}"/>
                  </a:ext>
                </a:extLst>
              </p:cNvPr>
              <p:cNvSpPr/>
              <p:nvPr/>
            </p:nvSpPr>
            <p:spPr>
              <a:xfrm>
                <a:off x="3918354" y="235965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77901FF-DF8F-2445-89DF-AE4F11ACAA99}"/>
                  </a:ext>
                </a:extLst>
              </p:cNvPr>
              <p:cNvSpPr/>
              <p:nvPr/>
            </p:nvSpPr>
            <p:spPr>
              <a:xfrm>
                <a:off x="4802340" y="2359649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3C666092-B98B-9242-B0FE-C61F2B004C82}"/>
                  </a:ext>
                </a:extLst>
              </p:cNvPr>
              <p:cNvSpPr/>
              <p:nvPr/>
            </p:nvSpPr>
            <p:spPr>
              <a:xfrm>
                <a:off x="5686326" y="235964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6FA73ED-20D5-824D-B65F-B1C97122018D}"/>
                  </a:ext>
                </a:extLst>
              </p:cNvPr>
              <p:cNvSpPr/>
              <p:nvPr/>
            </p:nvSpPr>
            <p:spPr>
              <a:xfrm>
                <a:off x="6570312" y="2359646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3F33A2-8FD8-B943-9803-6C3724AD7ECE}"/>
                  </a:ext>
                </a:extLst>
              </p:cNvPr>
              <p:cNvSpPr/>
              <p:nvPr/>
            </p:nvSpPr>
            <p:spPr>
              <a:xfrm>
                <a:off x="7454298" y="2359645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F78B9DE-B27C-EA41-A647-B1E8EAABC695}"/>
                </a:ext>
              </a:extLst>
            </p:cNvPr>
            <p:cNvGrpSpPr/>
            <p:nvPr/>
          </p:nvGrpSpPr>
          <p:grpSpPr>
            <a:xfrm>
              <a:off x="10083500" y="4001091"/>
              <a:ext cx="1853619" cy="316461"/>
              <a:chOff x="3034368" y="3499507"/>
              <a:chExt cx="5239278" cy="894481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1219AB0-5544-FA41-8C23-042CDB5855D3}"/>
                  </a:ext>
                </a:extLst>
              </p:cNvPr>
              <p:cNvSpPr/>
              <p:nvPr/>
            </p:nvSpPr>
            <p:spPr>
              <a:xfrm>
                <a:off x="3034368" y="3499515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5BD52FF1-E4F0-7049-AE2B-B08D57D2908E}"/>
                  </a:ext>
                </a:extLst>
              </p:cNvPr>
              <p:cNvSpPr/>
              <p:nvPr/>
            </p:nvSpPr>
            <p:spPr>
              <a:xfrm>
                <a:off x="3918354" y="3499513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7FB38B6F-C42E-B349-9DCA-D6CF5AA688EF}"/>
                  </a:ext>
                </a:extLst>
              </p:cNvPr>
              <p:cNvSpPr/>
              <p:nvPr/>
            </p:nvSpPr>
            <p:spPr>
              <a:xfrm>
                <a:off x="4802340" y="3499511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C473DC2-F584-3E4F-B890-A73897C681C4}"/>
                  </a:ext>
                </a:extLst>
              </p:cNvPr>
              <p:cNvSpPr/>
              <p:nvPr/>
            </p:nvSpPr>
            <p:spPr>
              <a:xfrm>
                <a:off x="5686326" y="3499510"/>
                <a:ext cx="819348" cy="8944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A017C2A4-E2C0-5A4E-8898-343A3247C452}"/>
                  </a:ext>
                </a:extLst>
              </p:cNvPr>
              <p:cNvSpPr/>
              <p:nvPr/>
            </p:nvSpPr>
            <p:spPr>
              <a:xfrm>
                <a:off x="6570312" y="3499508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82F1251-37AA-624F-BBD1-7218E8F87640}"/>
                  </a:ext>
                </a:extLst>
              </p:cNvPr>
              <p:cNvSpPr/>
              <p:nvPr/>
            </p:nvSpPr>
            <p:spPr>
              <a:xfrm>
                <a:off x="7454298" y="3499507"/>
                <a:ext cx="819348" cy="8944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6012046-D2BD-D543-A4A5-7A6A08234A43}"/>
                  </a:ext>
                </a:extLst>
              </p:cNvPr>
              <p:cNvSpPr txBox="1"/>
              <p:nvPr/>
            </p:nvSpPr>
            <p:spPr>
              <a:xfrm>
                <a:off x="3160130" y="5126720"/>
                <a:ext cx="395639" cy="4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6012046-D2BD-D543-A4A5-7A6A08234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130" y="5126720"/>
                <a:ext cx="395639" cy="4413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Box 145">
            <a:extLst>
              <a:ext uri="{FF2B5EF4-FFF2-40B4-BE49-F238E27FC236}">
                <a16:creationId xmlns:a16="http://schemas.microsoft.com/office/drawing/2014/main" id="{2CC0290D-8C4C-4C49-A496-7889FF6F3F4A}"/>
              </a:ext>
            </a:extLst>
          </p:cNvPr>
          <p:cNvSpPr txBox="1"/>
          <p:nvPr/>
        </p:nvSpPr>
        <p:spPr>
          <a:xfrm>
            <a:off x="4059603" y="5126719"/>
            <a:ext cx="1414677" cy="441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Otherwise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4CCB1DB0-9822-AE40-81F5-36F0CF2A7E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8679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Gap-Hamming Predicate</a:t>
            </a:r>
          </a:p>
        </p:txBody>
      </p:sp>
    </p:spTree>
    <p:extLst>
      <p:ext uri="{BB962C8B-B14F-4D97-AF65-F5344CB8AC3E}">
        <p14:creationId xmlns:p14="http://schemas.microsoft.com/office/powerpoint/2010/main" val="169039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 animBg="1"/>
      <p:bldP spid="96" grpId="0"/>
      <p:bldP spid="97" grpId="0"/>
      <p:bldP spid="98" grpId="0"/>
      <p:bldP spid="126" grpId="0"/>
      <p:bldP spid="127" grpId="0"/>
      <p:bldP spid="128" grpId="0"/>
      <p:bldP spid="145" grpId="0"/>
      <p:bldP spid="1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2B5CC-0BE3-2244-ACC8-F4A8C3E7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PPH Constructions for</a:t>
            </a:r>
            <a:br>
              <a:rPr lang="en-US" dirty="0"/>
            </a:br>
            <a:r>
              <a:rPr lang="en-US" dirty="0"/>
              <a:t>Gap-Hamming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625E8-4658-B24F-A667-70D8F6B6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7823"/>
            <a:ext cx="6907639" cy="4071527"/>
          </a:xfrm>
        </p:spPr>
        <p:txBody>
          <a:bodyPr>
            <a:normAutofit/>
          </a:bodyPr>
          <a:lstStyle/>
          <a:p>
            <a:r>
              <a:rPr lang="en-US" sz="3600" dirty="0"/>
              <a:t>Collision-Resistant Hash functions</a:t>
            </a:r>
          </a:p>
          <a:p>
            <a:pPr lvl="1"/>
            <a:r>
              <a:rPr lang="en-US" sz="3200" dirty="0"/>
              <a:t>Common, weak assumption</a:t>
            </a:r>
          </a:p>
          <a:p>
            <a:pPr marL="457200" lvl="1" indent="0">
              <a:buNone/>
            </a:pPr>
            <a:endParaRPr lang="en-US" sz="3600" dirty="0"/>
          </a:p>
          <a:p>
            <a:r>
              <a:rPr lang="en-US" sz="3600" dirty="0"/>
              <a:t>New coding-theoretic assumption</a:t>
            </a:r>
          </a:p>
          <a:p>
            <a:pPr lvl="1"/>
            <a:r>
              <a:rPr lang="en-US" sz="3200" dirty="0"/>
              <a:t>Different parameters</a:t>
            </a:r>
          </a:p>
          <a:p>
            <a:pPr lvl="1"/>
            <a:r>
              <a:rPr lang="en-US" sz="3200" dirty="0"/>
              <a:t>Related to hardness of syndrome decoding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A41E93C-D586-E946-8FA4-A8BEBE00AB00}"/>
              </a:ext>
            </a:extLst>
          </p:cNvPr>
          <p:cNvSpPr txBox="1">
            <a:spLocks/>
          </p:cNvSpPr>
          <p:nvPr/>
        </p:nvSpPr>
        <p:spPr>
          <a:xfrm>
            <a:off x="7941259" y="1751001"/>
            <a:ext cx="3800167" cy="2114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Both use same concept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8D017D-A398-0D4D-955B-CFCB73CAFFEB}"/>
              </a:ext>
            </a:extLst>
          </p:cNvPr>
          <p:cNvGrpSpPr/>
          <p:nvPr/>
        </p:nvGrpSpPr>
        <p:grpSpPr>
          <a:xfrm rot="5400000">
            <a:off x="8726863" y="3023214"/>
            <a:ext cx="2265102" cy="1894750"/>
            <a:chOff x="8786813" y="415433"/>
            <a:chExt cx="1747837" cy="146206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11B9AB-150F-724D-B962-DADF4CBDDF5C}"/>
                </a:ext>
              </a:extLst>
            </p:cNvPr>
            <p:cNvSpPr/>
            <p:nvPr/>
          </p:nvSpPr>
          <p:spPr>
            <a:xfrm>
              <a:off x="8786813" y="742950"/>
              <a:ext cx="142875" cy="800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62433C-EC9D-1D45-98E1-3E8AD307D594}"/>
                </a:ext>
              </a:extLst>
            </p:cNvPr>
            <p:cNvSpPr/>
            <p:nvPr/>
          </p:nvSpPr>
          <p:spPr>
            <a:xfrm>
              <a:off x="10391775" y="890070"/>
              <a:ext cx="142875" cy="50585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1A52C16-EAA3-7741-9FF0-F46225122121}"/>
                </a:ext>
              </a:extLst>
            </p:cNvPr>
            <p:cNvCxnSpPr>
              <a:stCxn id="4" idx="0"/>
              <a:endCxn id="6" idx="0"/>
            </p:cNvCxnSpPr>
            <p:nvPr/>
          </p:nvCxnSpPr>
          <p:spPr>
            <a:xfrm flipV="1">
              <a:off x="8858251" y="415433"/>
              <a:ext cx="847311" cy="327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AEBF96-E972-1D4E-9AD5-C3401A6421A7}"/>
                </a:ext>
              </a:extLst>
            </p:cNvPr>
            <p:cNvCxnSpPr>
              <a:cxnSpLocks/>
              <a:stCxn id="4" idx="2"/>
              <a:endCxn id="6" idx="2"/>
            </p:cNvCxnSpPr>
            <p:nvPr/>
          </p:nvCxnSpPr>
          <p:spPr>
            <a:xfrm>
              <a:off x="8858251" y="1543050"/>
              <a:ext cx="847311" cy="3344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CD1E33E-4C14-3F49-A5C4-778CBEFFBBEF}"/>
                </a:ext>
              </a:extLst>
            </p:cNvPr>
            <p:cNvCxnSpPr>
              <a:cxnSpLocks/>
              <a:stCxn id="6" idx="2"/>
              <a:endCxn id="8" idx="2"/>
            </p:cNvCxnSpPr>
            <p:nvPr/>
          </p:nvCxnSpPr>
          <p:spPr>
            <a:xfrm flipV="1">
              <a:off x="9705562" y="1395929"/>
              <a:ext cx="757651" cy="481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3E8AA0-C1FD-F241-A325-F02FBD8592A9}"/>
                </a:ext>
              </a:extLst>
            </p:cNvPr>
            <p:cNvCxnSpPr>
              <a:cxnSpLocks/>
              <a:stCxn id="6" idx="0"/>
              <a:endCxn id="8" idx="0"/>
            </p:cNvCxnSpPr>
            <p:nvPr/>
          </p:nvCxnSpPr>
          <p:spPr>
            <a:xfrm>
              <a:off x="9705562" y="415433"/>
              <a:ext cx="757651" cy="4746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D75F1F-2BBE-2240-854D-3C43AD65536E}"/>
                </a:ext>
              </a:extLst>
            </p:cNvPr>
            <p:cNvSpPr/>
            <p:nvPr/>
          </p:nvSpPr>
          <p:spPr>
            <a:xfrm>
              <a:off x="9634124" y="415433"/>
              <a:ext cx="142875" cy="14620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Down Arrow 22">
            <a:extLst>
              <a:ext uri="{FF2B5EF4-FFF2-40B4-BE49-F238E27FC236}">
                <a16:creationId xmlns:a16="http://schemas.microsoft.com/office/drawing/2014/main" id="{CA988C8C-0E35-784F-8529-16CB717D5FB3}"/>
              </a:ext>
            </a:extLst>
          </p:cNvPr>
          <p:cNvSpPr/>
          <p:nvPr/>
        </p:nvSpPr>
        <p:spPr>
          <a:xfrm>
            <a:off x="9688083" y="3139392"/>
            <a:ext cx="330425" cy="72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6A1E2594-DF23-2A4A-B196-797E71565106}"/>
              </a:ext>
            </a:extLst>
          </p:cNvPr>
          <p:cNvSpPr/>
          <p:nvPr/>
        </p:nvSpPr>
        <p:spPr>
          <a:xfrm>
            <a:off x="9669140" y="4192368"/>
            <a:ext cx="330425" cy="72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75D055-A726-C14A-A66D-F58EE52486DB}"/>
              </a:ext>
            </a:extLst>
          </p:cNvPr>
          <p:cNvSpPr txBox="1"/>
          <p:nvPr/>
        </p:nvSpPr>
        <p:spPr>
          <a:xfrm>
            <a:off x="10589283" y="3147953"/>
            <a:ext cx="1130525" cy="4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Expand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E161DA-872B-EE49-BBC9-721000EE4B0E}"/>
              </a:ext>
            </a:extLst>
          </p:cNvPr>
          <p:cNvSpPr txBox="1"/>
          <p:nvPr/>
        </p:nvSpPr>
        <p:spPr>
          <a:xfrm>
            <a:off x="10436470" y="4445607"/>
            <a:ext cx="1436152" cy="478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Compress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9EBB93-AC1B-EF42-8DE0-1DE51D10023A}"/>
              </a:ext>
            </a:extLst>
          </p:cNvPr>
          <p:cNvSpPr/>
          <p:nvPr/>
        </p:nvSpPr>
        <p:spPr>
          <a:xfrm>
            <a:off x="727490" y="1948742"/>
            <a:ext cx="7018350" cy="1473331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9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  <p:bldP spid="23" grpId="0" animBg="1"/>
      <p:bldP spid="24" grpId="0" animBg="1"/>
      <p:bldP spid="25" grpId="0"/>
      <p:bldP spid="26" grpId="0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10">
            <a:extLst>
              <a:ext uri="{FF2B5EF4-FFF2-40B4-BE49-F238E27FC236}">
                <a16:creationId xmlns:a16="http://schemas.microsoft.com/office/drawing/2014/main" id="{BF4770F7-DC2F-A447-9EC3-A01692459D83}"/>
              </a:ext>
            </a:extLst>
          </p:cNvPr>
          <p:cNvSpPr/>
          <p:nvPr/>
        </p:nvSpPr>
        <p:spPr>
          <a:xfrm>
            <a:off x="4258967" y="4089400"/>
            <a:ext cx="2489200" cy="1549400"/>
          </a:xfrm>
          <a:custGeom>
            <a:avLst/>
            <a:gdLst>
              <a:gd name="connsiteX0" fmla="*/ 0 w 2489200"/>
              <a:gd name="connsiteY0" fmla="*/ 0 h 1549400"/>
              <a:gd name="connsiteX1" fmla="*/ 1930400 w 2489200"/>
              <a:gd name="connsiteY1" fmla="*/ 1549400 h 1549400"/>
              <a:gd name="connsiteX2" fmla="*/ 2489200 w 2489200"/>
              <a:gd name="connsiteY2" fmla="*/ 1549400 h 1549400"/>
              <a:gd name="connsiteX3" fmla="*/ 1143000 w 2489200"/>
              <a:gd name="connsiteY3" fmla="*/ 25400 h 1549400"/>
              <a:gd name="connsiteX4" fmla="*/ 1143000 w 2489200"/>
              <a:gd name="connsiteY4" fmla="*/ 25400 h 1549400"/>
              <a:gd name="connsiteX5" fmla="*/ 1143000 w 2489200"/>
              <a:gd name="connsiteY5" fmla="*/ 2540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9200" h="1549400">
                <a:moveTo>
                  <a:pt x="0" y="0"/>
                </a:moveTo>
                <a:lnTo>
                  <a:pt x="1930400" y="1549400"/>
                </a:lnTo>
                <a:lnTo>
                  <a:pt x="2489200" y="1549400"/>
                </a:lnTo>
                <a:lnTo>
                  <a:pt x="1143000" y="25400"/>
                </a:lnTo>
                <a:lnTo>
                  <a:pt x="1143000" y="25400"/>
                </a:lnTo>
                <a:lnTo>
                  <a:pt x="1143000" y="2540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7AD90690-609F-874B-ACAF-CC2100C04639}"/>
              </a:ext>
            </a:extLst>
          </p:cNvPr>
          <p:cNvSpPr/>
          <p:nvPr/>
        </p:nvSpPr>
        <p:spPr>
          <a:xfrm>
            <a:off x="5931248" y="4139514"/>
            <a:ext cx="1470454" cy="1470454"/>
          </a:xfrm>
          <a:custGeom>
            <a:avLst/>
            <a:gdLst>
              <a:gd name="connsiteX0" fmla="*/ 0 w 1470454"/>
              <a:gd name="connsiteY0" fmla="*/ 12356 h 1470454"/>
              <a:gd name="connsiteX1" fmla="*/ 815546 w 1470454"/>
              <a:gd name="connsiteY1" fmla="*/ 1470454 h 1470454"/>
              <a:gd name="connsiteX2" fmla="*/ 1470454 w 1470454"/>
              <a:gd name="connsiteY2" fmla="*/ 1470454 h 1470454"/>
              <a:gd name="connsiteX3" fmla="*/ 1223319 w 1470454"/>
              <a:gd name="connsiteY3" fmla="*/ 0 h 147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0454" h="1470454">
                <a:moveTo>
                  <a:pt x="0" y="12356"/>
                </a:moveTo>
                <a:lnTo>
                  <a:pt x="815546" y="1470454"/>
                </a:lnTo>
                <a:lnTo>
                  <a:pt x="1470454" y="1470454"/>
                </a:lnTo>
                <a:lnTo>
                  <a:pt x="1223319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D256004E-8E26-4643-8183-52766C001B01}"/>
              </a:ext>
            </a:extLst>
          </p:cNvPr>
          <p:cNvSpPr/>
          <p:nvPr/>
        </p:nvSpPr>
        <p:spPr>
          <a:xfrm>
            <a:off x="7389345" y="4139514"/>
            <a:ext cx="1458098" cy="1507524"/>
          </a:xfrm>
          <a:custGeom>
            <a:avLst/>
            <a:gdLst>
              <a:gd name="connsiteX0" fmla="*/ 271849 w 1458098"/>
              <a:gd name="connsiteY0" fmla="*/ 12356 h 1507524"/>
              <a:gd name="connsiteX1" fmla="*/ 0 w 1458098"/>
              <a:gd name="connsiteY1" fmla="*/ 1507524 h 1507524"/>
              <a:gd name="connsiteX2" fmla="*/ 593125 w 1458098"/>
              <a:gd name="connsiteY2" fmla="*/ 1458097 h 1507524"/>
              <a:gd name="connsiteX3" fmla="*/ 1458098 w 1458098"/>
              <a:gd name="connsiteY3" fmla="*/ 0 h 15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8098" h="1507524">
                <a:moveTo>
                  <a:pt x="271849" y="12356"/>
                </a:moveTo>
                <a:lnTo>
                  <a:pt x="0" y="1507524"/>
                </a:lnTo>
                <a:lnTo>
                  <a:pt x="593125" y="1458097"/>
                </a:lnTo>
                <a:lnTo>
                  <a:pt x="1458098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74276D31-A112-A842-BFED-AF1B036491D4}"/>
              </a:ext>
            </a:extLst>
          </p:cNvPr>
          <p:cNvSpPr/>
          <p:nvPr/>
        </p:nvSpPr>
        <p:spPr>
          <a:xfrm>
            <a:off x="7945399" y="4151870"/>
            <a:ext cx="2471352" cy="1470454"/>
          </a:xfrm>
          <a:custGeom>
            <a:avLst/>
            <a:gdLst>
              <a:gd name="connsiteX0" fmla="*/ 1210963 w 2471352"/>
              <a:gd name="connsiteY0" fmla="*/ 0 h 1470454"/>
              <a:gd name="connsiteX1" fmla="*/ 0 w 2471352"/>
              <a:gd name="connsiteY1" fmla="*/ 1458098 h 1470454"/>
              <a:gd name="connsiteX2" fmla="*/ 667265 w 2471352"/>
              <a:gd name="connsiteY2" fmla="*/ 1470454 h 1470454"/>
              <a:gd name="connsiteX3" fmla="*/ 2471352 w 2471352"/>
              <a:gd name="connsiteY3" fmla="*/ 0 h 147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352" h="1470454">
                <a:moveTo>
                  <a:pt x="1210963" y="0"/>
                </a:moveTo>
                <a:lnTo>
                  <a:pt x="0" y="1458098"/>
                </a:lnTo>
                <a:lnTo>
                  <a:pt x="667265" y="1470454"/>
                </a:lnTo>
                <a:lnTo>
                  <a:pt x="2471352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06C21-1B9E-AB49-9A83-5A9AF16E9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CRHF Construction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D0F38A-D2A5-014E-838C-8E8D2E518088}"/>
              </a:ext>
            </a:extLst>
          </p:cNvPr>
          <p:cNvGrpSpPr/>
          <p:nvPr/>
        </p:nvGrpSpPr>
        <p:grpSpPr>
          <a:xfrm>
            <a:off x="4976142" y="1391327"/>
            <a:ext cx="3992486" cy="681622"/>
            <a:chOff x="424526" y="2349962"/>
            <a:chExt cx="3979358" cy="6793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89E46B-2C65-134B-8B9F-40789329DC3C}"/>
                </a:ext>
              </a:extLst>
            </p:cNvPr>
            <p:cNvSpPr/>
            <p:nvPr/>
          </p:nvSpPr>
          <p:spPr>
            <a:xfrm>
              <a:off x="424526" y="2349968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766FA39-93AC-C648-AD01-9935A52A93CE}"/>
                </a:ext>
              </a:extLst>
            </p:cNvPr>
            <p:cNvSpPr/>
            <p:nvPr/>
          </p:nvSpPr>
          <p:spPr>
            <a:xfrm>
              <a:off x="1095935" y="2349967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84F897-70CE-2640-A261-EBC95FD53D55}"/>
                </a:ext>
              </a:extLst>
            </p:cNvPr>
            <p:cNvSpPr/>
            <p:nvPr/>
          </p:nvSpPr>
          <p:spPr>
            <a:xfrm>
              <a:off x="1767343" y="2349965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75086C6-1F56-2649-A945-9BCCDFB3C2C3}"/>
                </a:ext>
              </a:extLst>
            </p:cNvPr>
            <p:cNvSpPr/>
            <p:nvPr/>
          </p:nvSpPr>
          <p:spPr>
            <a:xfrm>
              <a:off x="2438752" y="2349964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66611D6-E638-4847-97C2-FE72E4E860D5}"/>
                </a:ext>
              </a:extLst>
            </p:cNvPr>
            <p:cNvSpPr/>
            <p:nvPr/>
          </p:nvSpPr>
          <p:spPr>
            <a:xfrm>
              <a:off x="3110161" y="2349963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917D9F-0FFD-144E-9F45-63DEB9189A79}"/>
                </a:ext>
              </a:extLst>
            </p:cNvPr>
            <p:cNvSpPr/>
            <p:nvPr/>
          </p:nvSpPr>
          <p:spPr>
            <a:xfrm>
              <a:off x="3781569" y="2349962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FF5001-8626-D645-904B-53EAF1BA8008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>
            <a:off x="5961950" y="2072948"/>
            <a:ext cx="284478" cy="141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FB504A-90AE-7940-BFB9-34FC8E02E1E6}"/>
              </a:ext>
            </a:extLst>
          </p:cNvPr>
          <p:cNvCxnSpPr>
            <a:cxnSpLocks/>
            <a:stCxn id="29" idx="2"/>
            <a:endCxn id="41" idx="0"/>
          </p:cNvCxnSpPr>
          <p:nvPr/>
        </p:nvCxnSpPr>
        <p:spPr>
          <a:xfrm>
            <a:off x="6635573" y="2072946"/>
            <a:ext cx="235221" cy="141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7C5346-CC30-AF4B-8D7C-8F3A1EC26125}"/>
              </a:ext>
            </a:extLst>
          </p:cNvPr>
          <p:cNvCxnSpPr>
            <a:cxnSpLocks/>
            <a:stCxn id="28" idx="2"/>
            <a:endCxn id="43" idx="0"/>
          </p:cNvCxnSpPr>
          <p:nvPr/>
        </p:nvCxnSpPr>
        <p:spPr>
          <a:xfrm>
            <a:off x="5961950" y="2072948"/>
            <a:ext cx="1998869" cy="141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19B7AD-88DD-6548-9704-9820BE167F2D}"/>
              </a:ext>
            </a:extLst>
          </p:cNvPr>
          <p:cNvCxnSpPr>
            <a:cxnSpLocks/>
            <a:stCxn id="30" idx="2"/>
            <a:endCxn id="44" idx="0"/>
          </p:cNvCxnSpPr>
          <p:nvPr/>
        </p:nvCxnSpPr>
        <p:spPr>
          <a:xfrm>
            <a:off x="7309197" y="2072945"/>
            <a:ext cx="1228918" cy="1410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863653-ADAE-9B4B-BA71-F3F632F507E7}"/>
              </a:ext>
            </a:extLst>
          </p:cNvPr>
          <p:cNvCxnSpPr>
            <a:cxnSpLocks/>
            <a:stCxn id="32" idx="2"/>
            <a:endCxn id="47" idx="0"/>
          </p:cNvCxnSpPr>
          <p:nvPr/>
        </p:nvCxnSpPr>
        <p:spPr>
          <a:xfrm>
            <a:off x="8656444" y="2072943"/>
            <a:ext cx="1449145" cy="141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4FDB048-A0E4-2E4E-83D6-66CFFE2DB9D7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>
            <a:off x="7982821" y="2072944"/>
            <a:ext cx="1500909" cy="141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878333-C236-9C48-BF31-F56B76074B9F}"/>
              </a:ext>
            </a:extLst>
          </p:cNvPr>
          <p:cNvGrpSpPr/>
          <p:nvPr/>
        </p:nvGrpSpPr>
        <p:grpSpPr>
          <a:xfrm>
            <a:off x="5934243" y="3483083"/>
            <a:ext cx="1248735" cy="681617"/>
            <a:chOff x="424526" y="3744569"/>
            <a:chExt cx="1244628" cy="6793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1D6BB02-AE60-C44E-80CE-6249BAEC9DCC}"/>
                </a:ext>
              </a:extLst>
            </p:cNvPr>
            <p:cNvSpPr/>
            <p:nvPr/>
          </p:nvSpPr>
          <p:spPr>
            <a:xfrm>
              <a:off x="424526" y="3744571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907F669-4075-504A-81EE-193BBFDE6DF0}"/>
                </a:ext>
              </a:extLst>
            </p:cNvPr>
            <p:cNvSpPr/>
            <p:nvPr/>
          </p:nvSpPr>
          <p:spPr>
            <a:xfrm>
              <a:off x="1046839" y="3744569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5853E7-BFA5-F340-B6B9-118BA013E5F5}"/>
              </a:ext>
            </a:extLst>
          </p:cNvPr>
          <p:cNvGrpSpPr/>
          <p:nvPr/>
        </p:nvGrpSpPr>
        <p:grpSpPr>
          <a:xfrm>
            <a:off x="7648635" y="3483083"/>
            <a:ext cx="1201664" cy="681617"/>
            <a:chOff x="2133280" y="3744569"/>
            <a:chExt cx="1197713" cy="67937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97ECD12-95F5-3942-9C79-ED16F1986E04}"/>
                </a:ext>
              </a:extLst>
            </p:cNvPr>
            <p:cNvSpPr/>
            <p:nvPr/>
          </p:nvSpPr>
          <p:spPr>
            <a:xfrm>
              <a:off x="2133280" y="3744571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7A08A85-4B0B-FE43-9424-7D254C4D2229}"/>
                </a:ext>
              </a:extLst>
            </p:cNvPr>
            <p:cNvSpPr/>
            <p:nvPr/>
          </p:nvSpPr>
          <p:spPr>
            <a:xfrm>
              <a:off x="2708678" y="3744569"/>
              <a:ext cx="622315" cy="6793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644402-37AE-6444-A15E-0E7A46E356E2}"/>
              </a:ext>
            </a:extLst>
          </p:cNvPr>
          <p:cNvGrpSpPr/>
          <p:nvPr/>
        </p:nvGrpSpPr>
        <p:grpSpPr>
          <a:xfrm>
            <a:off x="9171545" y="3483083"/>
            <a:ext cx="1246228" cy="681616"/>
            <a:chOff x="3651183" y="3744569"/>
            <a:chExt cx="1242129" cy="67937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21B13F-8CCA-1D46-AD03-D3484360993D}"/>
                </a:ext>
              </a:extLst>
            </p:cNvPr>
            <p:cNvSpPr/>
            <p:nvPr/>
          </p:nvSpPr>
          <p:spPr>
            <a:xfrm>
              <a:off x="3651183" y="3744570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DF5392-FD4B-5342-B00D-10FE68423822}"/>
                </a:ext>
              </a:extLst>
            </p:cNvPr>
            <p:cNvSpPr/>
            <p:nvPr/>
          </p:nvSpPr>
          <p:spPr>
            <a:xfrm>
              <a:off x="4270997" y="3744569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2B755F-A8D6-AF4E-B126-EF47D7E65655}"/>
                  </a:ext>
                </a:extLst>
              </p:cNvPr>
              <p:cNvSpPr txBox="1"/>
              <p:nvPr/>
            </p:nvSpPr>
            <p:spPr>
              <a:xfrm>
                <a:off x="0" y="2072943"/>
                <a:ext cx="4879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Gap-Hamming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2B755F-A8D6-AF4E-B126-EF47D7E6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2943"/>
                <a:ext cx="4879029" cy="584775"/>
              </a:xfrm>
              <a:prstGeom prst="rect">
                <a:avLst/>
              </a:prstGeom>
              <a:blipFill>
                <a:blip r:embed="rId3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D2AB093A-94C2-5C4D-AAA1-EB7A8ADACDA1}"/>
              </a:ext>
            </a:extLst>
          </p:cNvPr>
          <p:cNvGrpSpPr/>
          <p:nvPr/>
        </p:nvGrpSpPr>
        <p:grpSpPr>
          <a:xfrm>
            <a:off x="4217243" y="3483083"/>
            <a:ext cx="1246228" cy="681616"/>
            <a:chOff x="3651183" y="3744569"/>
            <a:chExt cx="1242129" cy="67937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56210CF-2540-ED4B-A0AD-5186304436CA}"/>
                </a:ext>
              </a:extLst>
            </p:cNvPr>
            <p:cNvSpPr/>
            <p:nvPr/>
          </p:nvSpPr>
          <p:spPr>
            <a:xfrm>
              <a:off x="3651183" y="3744570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FCCAFEA-8304-3444-8BA2-C57A4C365D98}"/>
                </a:ext>
              </a:extLst>
            </p:cNvPr>
            <p:cNvSpPr/>
            <p:nvPr/>
          </p:nvSpPr>
          <p:spPr>
            <a:xfrm>
              <a:off x="4270997" y="3744569"/>
              <a:ext cx="622315" cy="67937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983047D-8615-824F-80F3-079C95241E8F}"/>
              </a:ext>
            </a:extLst>
          </p:cNvPr>
          <p:cNvCxnSpPr>
            <a:cxnSpLocks/>
            <a:stCxn id="31" idx="2"/>
            <a:endCxn id="102" idx="0"/>
          </p:cNvCxnSpPr>
          <p:nvPr/>
        </p:nvCxnSpPr>
        <p:spPr>
          <a:xfrm flipH="1">
            <a:off x="5151287" y="2072944"/>
            <a:ext cx="2831534" cy="1410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2403007-07A6-BF49-AF2F-4E007B763440}"/>
              </a:ext>
            </a:extLst>
          </p:cNvPr>
          <p:cNvCxnSpPr>
            <a:cxnSpLocks/>
            <a:stCxn id="27" idx="2"/>
            <a:endCxn id="101" idx="0"/>
          </p:cNvCxnSpPr>
          <p:nvPr/>
        </p:nvCxnSpPr>
        <p:spPr>
          <a:xfrm flipH="1">
            <a:off x="4529428" y="2072949"/>
            <a:ext cx="758898" cy="1410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D2FB92E-1697-FC4E-93EB-6F6FD7FC5F72}"/>
              </a:ext>
            </a:extLst>
          </p:cNvPr>
          <p:cNvGrpSpPr/>
          <p:nvPr/>
        </p:nvGrpSpPr>
        <p:grpSpPr>
          <a:xfrm>
            <a:off x="6141129" y="5574833"/>
            <a:ext cx="2479969" cy="681617"/>
            <a:chOff x="4862008" y="5830985"/>
            <a:chExt cx="2479969" cy="68161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F00B70-D80B-394E-8D69-48515CE1CB36}"/>
                </a:ext>
              </a:extLst>
            </p:cNvPr>
            <p:cNvSpPr/>
            <p:nvPr/>
          </p:nvSpPr>
          <p:spPr>
            <a:xfrm>
              <a:off x="5494866" y="5830986"/>
              <a:ext cx="624369" cy="6816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349BEEC-44BF-EB48-81F2-F066A62EC71D}"/>
                </a:ext>
              </a:extLst>
            </p:cNvPr>
            <p:cNvSpPr/>
            <p:nvPr/>
          </p:nvSpPr>
          <p:spPr>
            <a:xfrm>
              <a:off x="6104910" y="5830985"/>
              <a:ext cx="624369" cy="68161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EF549CC-7049-FD40-B578-4CD7015AD529}"/>
                </a:ext>
              </a:extLst>
            </p:cNvPr>
            <p:cNvSpPr/>
            <p:nvPr/>
          </p:nvSpPr>
          <p:spPr>
            <a:xfrm>
              <a:off x="6717608" y="5830985"/>
              <a:ext cx="624369" cy="6816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7A34D9F-C724-2F49-AFEC-D7FDF8700B99}"/>
                </a:ext>
              </a:extLst>
            </p:cNvPr>
            <p:cNvSpPr/>
            <p:nvPr/>
          </p:nvSpPr>
          <p:spPr>
            <a:xfrm>
              <a:off x="4862008" y="5830985"/>
              <a:ext cx="624369" cy="6816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C22AF0-D965-124D-B2FD-DD49C0ED936C}"/>
                  </a:ext>
                </a:extLst>
              </p:cNvPr>
              <p:cNvSpPr txBox="1"/>
              <p:nvPr/>
            </p:nvSpPr>
            <p:spPr>
              <a:xfrm>
                <a:off x="145491" y="3264033"/>
                <a:ext cx="5337777" cy="2125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p>
                        </m:sSup>
                      </m:e>
                    </m:d>
                  </m:oMath>
                </a14:m>
                <a:endParaRPr lang="en-US" sz="32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Any constant compression!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C22AF0-D965-124D-B2FD-DD49C0ED9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91" y="3264033"/>
                <a:ext cx="5337777" cy="2125518"/>
              </a:xfrm>
              <a:prstGeom prst="rect">
                <a:avLst/>
              </a:prstGeom>
              <a:blipFill>
                <a:blip r:embed="rId4"/>
                <a:stretch>
                  <a:fillRect l="-2370" t="-595" b="-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CB4BBEF0-7F14-6540-A718-3ABAB367E8AB}"/>
              </a:ext>
            </a:extLst>
          </p:cNvPr>
          <p:cNvSpPr txBox="1"/>
          <p:nvPr/>
        </p:nvSpPr>
        <p:spPr>
          <a:xfrm>
            <a:off x="6920052" y="2419513"/>
            <a:ext cx="487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Bipartite Expander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7CD0E5-F0F7-2847-A241-33F7FC32B49D}"/>
              </a:ext>
            </a:extLst>
          </p:cNvPr>
          <p:cNvSpPr txBox="1"/>
          <p:nvPr/>
        </p:nvSpPr>
        <p:spPr>
          <a:xfrm>
            <a:off x="13840104" y="2600063"/>
            <a:ext cx="487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Bipartite Expander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FE8E399-D83F-274C-B4C5-FBA6BDCDC2BC}"/>
              </a:ext>
            </a:extLst>
          </p:cNvPr>
          <p:cNvSpPr txBox="1"/>
          <p:nvPr/>
        </p:nvSpPr>
        <p:spPr>
          <a:xfrm>
            <a:off x="6997013" y="4528739"/>
            <a:ext cx="4879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CRHF</a:t>
            </a:r>
          </a:p>
        </p:txBody>
      </p:sp>
    </p:spTree>
    <p:extLst>
      <p:ext uri="{BB962C8B-B14F-4D97-AF65-F5344CB8AC3E}">
        <p14:creationId xmlns:p14="http://schemas.microsoft.com/office/powerpoint/2010/main" val="16782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AB8F3D-A1B2-EE47-B3BC-5FC1E4011D4D}"/>
              </a:ext>
            </a:extLst>
          </p:cNvPr>
          <p:cNvCxnSpPr>
            <a:cxnSpLocks/>
          </p:cNvCxnSpPr>
          <p:nvPr/>
        </p:nvCxnSpPr>
        <p:spPr>
          <a:xfrm flipV="1">
            <a:off x="925064" y="2424732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0D634C-0C45-C14C-AB35-AA98F99B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17" y="135247"/>
            <a:ext cx="10515600" cy="1325563"/>
          </a:xfrm>
        </p:spPr>
        <p:txBody>
          <a:bodyPr/>
          <a:lstStyle/>
          <a:p>
            <a:r>
              <a:rPr lang="en-US" dirty="0"/>
              <a:t>Landscape of PPH’s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954D3E-4561-804B-9A38-F07CBEF9BBD3}"/>
              </a:ext>
            </a:extLst>
          </p:cNvPr>
          <p:cNvCxnSpPr/>
          <p:nvPr/>
        </p:nvCxnSpPr>
        <p:spPr>
          <a:xfrm>
            <a:off x="925183" y="2777697"/>
            <a:ext cx="10341634" cy="0"/>
          </a:xfrm>
          <a:prstGeom prst="line">
            <a:avLst/>
          </a:prstGeom>
          <a:ln w="76200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A78D00-7E5F-2041-BF20-EABF42B4AA67}"/>
              </a:ext>
            </a:extLst>
          </p:cNvPr>
          <p:cNvCxnSpPr>
            <a:cxnSpLocks/>
          </p:cNvCxnSpPr>
          <p:nvPr/>
        </p:nvCxnSpPr>
        <p:spPr>
          <a:xfrm flipV="1">
            <a:off x="925183" y="2424734"/>
            <a:ext cx="0" cy="2823127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8059B4-C16E-0043-8FCD-5C292996ED16}"/>
              </a:ext>
            </a:extLst>
          </p:cNvPr>
          <p:cNvCxnSpPr>
            <a:cxnSpLocks/>
          </p:cNvCxnSpPr>
          <p:nvPr/>
        </p:nvCxnSpPr>
        <p:spPr>
          <a:xfrm flipV="1">
            <a:off x="11291977" y="2404601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166F12-BD50-4E46-83CC-F69A6BCC8DD1}"/>
              </a:ext>
            </a:extLst>
          </p:cNvPr>
          <p:cNvSpPr txBox="1"/>
          <p:nvPr/>
        </p:nvSpPr>
        <p:spPr>
          <a:xfrm>
            <a:off x="241540" y="1429263"/>
            <a:ext cx="2202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F11540-A45B-F644-8D30-A455B1B75F61}"/>
                  </a:ext>
                </a:extLst>
              </p:cNvPr>
              <p:cNvSpPr txBox="1"/>
              <p:nvPr/>
            </p:nvSpPr>
            <p:spPr>
              <a:xfrm>
                <a:off x="567168" y="1958152"/>
                <a:ext cx="12067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F11540-A45B-F644-8D30-A455B1B75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8" y="1958152"/>
                <a:ext cx="1206741" cy="461665"/>
              </a:xfrm>
              <a:prstGeom prst="rect">
                <a:avLst/>
              </a:prstGeom>
              <a:blipFill>
                <a:blip r:embed="rId3"/>
                <a:stretch>
                  <a:fillRect l="-1042" t="-5263" r="-625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46B3342-ADD1-F144-83C9-D5D4C626A585}"/>
              </a:ext>
            </a:extLst>
          </p:cNvPr>
          <p:cNvSpPr txBox="1"/>
          <p:nvPr/>
        </p:nvSpPr>
        <p:spPr>
          <a:xfrm>
            <a:off x="9156153" y="1321906"/>
            <a:ext cx="2718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DD24F-F7EE-D74B-B89B-50AD9C25758D}"/>
                  </a:ext>
                </a:extLst>
              </p:cNvPr>
              <p:cNvSpPr txBox="1"/>
              <p:nvPr/>
            </p:nvSpPr>
            <p:spPr>
              <a:xfrm>
                <a:off x="10907015" y="1958152"/>
                <a:ext cx="878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DD24F-F7EE-D74B-B89B-50AD9C257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015" y="1958152"/>
                <a:ext cx="878767" cy="461665"/>
              </a:xfrm>
              <a:prstGeom prst="rect">
                <a:avLst/>
              </a:prstGeom>
              <a:blipFill>
                <a:blip r:embed="rId4"/>
                <a:stretch>
                  <a:fillRect l="-1429" t="-5263" r="-10000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1795E2-02C1-564D-989B-64524F67B7C3}"/>
              </a:ext>
            </a:extLst>
          </p:cNvPr>
          <p:cNvCxnSpPr>
            <a:cxnSpLocks/>
          </p:cNvCxnSpPr>
          <p:nvPr/>
        </p:nvCxnSpPr>
        <p:spPr>
          <a:xfrm flipV="1">
            <a:off x="9370265" y="2451739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6598F2-7760-204D-B1F1-95C6F51243AF}"/>
                  </a:ext>
                </a:extLst>
              </p:cNvPr>
              <p:cNvSpPr txBox="1"/>
              <p:nvPr/>
            </p:nvSpPr>
            <p:spPr>
              <a:xfrm>
                <a:off x="8338844" y="1963066"/>
                <a:ext cx="20310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6598F2-7760-204D-B1F1-95C6F5124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844" y="1963066"/>
                <a:ext cx="2031069" cy="461665"/>
              </a:xfrm>
              <a:prstGeom prst="rect">
                <a:avLst/>
              </a:prstGeom>
              <a:blipFill>
                <a:blip r:embed="rId5"/>
                <a:stretch>
                  <a:fillRect t="-8108" r="-310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393532-D27C-8040-A455-2FAE45668FAC}"/>
              </a:ext>
            </a:extLst>
          </p:cNvPr>
          <p:cNvCxnSpPr>
            <a:cxnSpLocks/>
          </p:cNvCxnSpPr>
          <p:nvPr/>
        </p:nvCxnSpPr>
        <p:spPr>
          <a:xfrm flipV="1">
            <a:off x="4879241" y="2451739"/>
            <a:ext cx="0" cy="705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8DB3AB-5857-1C4D-A971-9E768E01F40C}"/>
                  </a:ext>
                </a:extLst>
              </p:cNvPr>
              <p:cNvSpPr txBox="1"/>
              <p:nvPr/>
            </p:nvSpPr>
            <p:spPr>
              <a:xfrm>
                <a:off x="4051106" y="2069399"/>
                <a:ext cx="1355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bits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8DB3AB-5857-1C4D-A971-9E768E01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106" y="2069399"/>
                <a:ext cx="1355307" cy="461665"/>
              </a:xfrm>
              <a:prstGeom prst="rect">
                <a:avLst/>
              </a:prstGeom>
              <a:blipFill>
                <a:blip r:embed="rId6"/>
                <a:stretch>
                  <a:fillRect l="-926" t="-8108" r="-463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CEB99EB-B67A-0E48-8FD1-D4944D6E10CB}"/>
                  </a:ext>
                </a:extLst>
              </p:cNvPr>
              <p:cNvSpPr/>
              <p:nvPr/>
            </p:nvSpPr>
            <p:spPr>
              <a:xfrm>
                <a:off x="241540" y="5058166"/>
                <a:ext cx="4154655" cy="162093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1/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400" dirty="0"/>
                  <a:t> Gap-Hamming, Index, Greater-than,…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One-Way Communication</a:t>
                </a:r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CEB99EB-B67A-0E48-8FD1-D4944D6E1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40" y="5058166"/>
                <a:ext cx="4154655" cy="1620930"/>
              </a:xfrm>
              <a:prstGeom prst="roundRect">
                <a:avLst/>
              </a:prstGeom>
              <a:blipFill>
                <a:blip r:embed="rId7"/>
                <a:stretch>
                  <a:fillRect l="-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2C895B2-533F-6340-B842-E3D1C3F3DCD0}"/>
              </a:ext>
            </a:extLst>
          </p:cNvPr>
          <p:cNvSpPr/>
          <p:nvPr/>
        </p:nvSpPr>
        <p:spPr>
          <a:xfrm>
            <a:off x="2740209" y="2990808"/>
            <a:ext cx="4016514" cy="2026876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Constant Gap-Hamming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CRHF Construction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Coding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E1E272-0BEE-744B-9B01-CDEFB8AB8874}"/>
                  </a:ext>
                </a:extLst>
              </p:cNvPr>
              <p:cNvSpPr/>
              <p:nvPr/>
            </p:nvSpPr>
            <p:spPr>
              <a:xfrm>
                <a:off x="7838064" y="3192828"/>
                <a:ext cx="2993835" cy="74771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Equality</m:t>
                      </m:r>
                      <m:r>
                        <m:rPr>
                          <m:nor/>
                        </m:rPr>
                        <a:rPr lang="en-US" sz="2400" dirty="0"/>
                        <m:t> (</m:t>
                      </m:r>
                      <m:r>
                        <m:rPr>
                          <m:nor/>
                        </m:rPr>
                        <a:rPr lang="en-US" sz="2400" dirty="0"/>
                        <m:t>CRHFs</m:t>
                      </m:r>
                      <m:r>
                        <m:rPr>
                          <m:nor/>
                        </m:rPr>
                        <a:rPr lang="en-US" sz="2400" dirty="0"/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E1E272-0BEE-744B-9B01-CDEFB8AB8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064" y="3192828"/>
                <a:ext cx="2993835" cy="74771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Down Arrow 35">
            <a:extLst>
              <a:ext uri="{FF2B5EF4-FFF2-40B4-BE49-F238E27FC236}">
                <a16:creationId xmlns:a16="http://schemas.microsoft.com/office/drawing/2014/main" id="{CCD2D98A-ED88-894C-A8C3-3D569DF0EA5D}"/>
              </a:ext>
            </a:extLst>
          </p:cNvPr>
          <p:cNvSpPr/>
          <p:nvPr/>
        </p:nvSpPr>
        <p:spPr>
          <a:xfrm rot="8334071">
            <a:off x="5276183" y="5047856"/>
            <a:ext cx="505552" cy="461327"/>
          </a:xfrm>
          <a:prstGeom prst="downArrow">
            <a:avLst/>
          </a:prstGeom>
          <a:solidFill>
            <a:srgbClr val="FF727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AC322755-3D02-4645-AAB9-1F69EDBC6A0C}"/>
              </a:ext>
            </a:extLst>
          </p:cNvPr>
          <p:cNvSpPr/>
          <p:nvPr/>
        </p:nvSpPr>
        <p:spPr>
          <a:xfrm rot="5400000">
            <a:off x="4475982" y="5507900"/>
            <a:ext cx="505552" cy="600539"/>
          </a:xfrm>
          <a:prstGeom prst="downArrow">
            <a:avLst/>
          </a:prstGeom>
          <a:solidFill>
            <a:srgbClr val="FF727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45062B-0228-BD45-94D5-9BDEA6CFD0CB}"/>
              </a:ext>
            </a:extLst>
          </p:cNvPr>
          <p:cNvSpPr txBox="1"/>
          <p:nvPr/>
        </p:nvSpPr>
        <p:spPr>
          <a:xfrm>
            <a:off x="5082634" y="5476170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[This Thesis]</a:t>
            </a:r>
          </a:p>
        </p:txBody>
      </p:sp>
    </p:spTree>
    <p:extLst>
      <p:ext uri="{BB962C8B-B14F-4D97-AF65-F5344CB8AC3E}">
        <p14:creationId xmlns:p14="http://schemas.microsoft.com/office/powerpoint/2010/main" val="695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2" grpId="0" animBg="1"/>
      <p:bldP spid="34" grpId="0" animBg="1"/>
      <p:bldP spid="35" grpId="0" animBg="1"/>
      <p:bldP spid="36" grpId="0" animBg="1"/>
      <p:bldP spid="37" grpId="0" animBg="1"/>
      <p:bldP spid="3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1FD9B-7CE5-B741-998B-AC0C87790E61}"/>
              </a:ext>
            </a:extLst>
          </p:cNvPr>
          <p:cNvGrpSpPr/>
          <p:nvPr/>
        </p:nvGrpSpPr>
        <p:grpSpPr>
          <a:xfrm>
            <a:off x="2957902" y="425950"/>
            <a:ext cx="6986014" cy="5990526"/>
            <a:chOff x="2071914" y="226697"/>
            <a:chExt cx="7518775" cy="64473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8701D3E-1F88-AF4D-875A-0717C9E6C490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772962-9E5A-744E-A02F-F164D5D88A1D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4EC0DD-04AE-F842-B98D-A0A94A4059C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7B94C1-966A-3447-8E78-27368D17A259}"/>
                </a:ext>
              </a:extLst>
            </p:cNvPr>
            <p:cNvCxnSpPr>
              <a:cxnSpLocks/>
              <a:stCxn id="32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9460233-33ED-4445-AF20-2E3EF4D1C2C8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D2450A3-4E6B-8248-A7F5-4A5EC0CA8F7E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6A361CB-9E99-7D42-9727-5A1732E4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F699442-5E7A-1647-9583-5CF2C973E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1D16AD-6242-D846-957F-8780BC25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4D69D9-61DF-5A41-A29F-9E2640B76CF2}"/>
              </a:ext>
            </a:extLst>
          </p:cNvPr>
          <p:cNvGrpSpPr/>
          <p:nvPr/>
        </p:nvGrpSpPr>
        <p:grpSpPr>
          <a:xfrm>
            <a:off x="1447222" y="938144"/>
            <a:ext cx="10007374" cy="4580423"/>
            <a:chOff x="1447222" y="938144"/>
            <a:chExt cx="10007374" cy="4580423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87ED3C2-07A5-E54B-B21F-D5A423ACD8CB}"/>
                </a:ext>
              </a:extLst>
            </p:cNvPr>
            <p:cNvSpPr/>
            <p:nvPr/>
          </p:nvSpPr>
          <p:spPr>
            <a:xfrm>
              <a:off x="1447222" y="93814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1. Topology-Hiding Computation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A71E8A6-1C70-254F-9B1C-02BB7732CB75}"/>
                </a:ext>
              </a:extLst>
            </p:cNvPr>
            <p:cNvSpPr/>
            <p:nvPr/>
          </p:nvSpPr>
          <p:spPr>
            <a:xfrm>
              <a:off x="1447222" y="270162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solidFill>
                    <a:schemeClr val="tx1"/>
                  </a:solidFill>
                </a:rPr>
                <a:t>2. Robust Property Preserving Hashing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342904E-F413-4A47-9E95-4F8795D8D122}"/>
                </a:ext>
              </a:extLst>
            </p:cNvPr>
            <p:cNvSpPr/>
            <p:nvPr/>
          </p:nvSpPr>
          <p:spPr>
            <a:xfrm>
              <a:off x="1447222" y="4465104"/>
              <a:ext cx="10007374" cy="1053463"/>
            </a:xfrm>
            <a:prstGeom prst="roundRect">
              <a:avLst/>
            </a:prstGeom>
            <a:solidFill>
              <a:srgbClr val="FFDA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>
                  <a:solidFill>
                    <a:schemeClr val="tx1"/>
                  </a:solidFill>
                </a:rPr>
                <a:t>3. Fine-Grained Cryptography</a:t>
              </a:r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7E084B-A948-E34E-A8C0-ACB7522EFA64}"/>
              </a:ext>
            </a:extLst>
          </p:cNvPr>
          <p:cNvSpPr/>
          <p:nvPr/>
        </p:nvSpPr>
        <p:spPr>
          <a:xfrm>
            <a:off x="1444987" y="936389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6DA5F4-837C-A04B-B9AE-EE209100E6B7}"/>
              </a:ext>
            </a:extLst>
          </p:cNvPr>
          <p:cNvSpPr/>
          <p:nvPr/>
        </p:nvSpPr>
        <p:spPr>
          <a:xfrm>
            <a:off x="1444987" y="2702381"/>
            <a:ext cx="10007374" cy="1053463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176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6D2F3C-DAAA-6B42-A8C6-63EE73DD471F}"/>
              </a:ext>
            </a:extLst>
          </p:cNvPr>
          <p:cNvGrpSpPr/>
          <p:nvPr/>
        </p:nvGrpSpPr>
        <p:grpSpPr>
          <a:xfrm>
            <a:off x="2793640" y="1251850"/>
            <a:ext cx="6286129" cy="5390373"/>
            <a:chOff x="2071914" y="226697"/>
            <a:chExt cx="7518773" cy="64473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6A1EF76-64EB-9842-B293-A2F7D60EC587}"/>
                </a:ext>
              </a:extLst>
            </p:cNvPr>
            <p:cNvSpPr/>
            <p:nvPr/>
          </p:nvSpPr>
          <p:spPr>
            <a:xfrm>
              <a:off x="2071914" y="229635"/>
              <a:ext cx="2927130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888931-6150-7445-BD31-1CD1A57D4BE1}"/>
                </a:ext>
              </a:extLst>
            </p:cNvPr>
            <p:cNvSpPr/>
            <p:nvPr/>
          </p:nvSpPr>
          <p:spPr>
            <a:xfrm>
              <a:off x="6663557" y="226697"/>
              <a:ext cx="2927130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A266EB6-849D-A147-85B5-C9B06A695B9B}"/>
                </a:ext>
              </a:extLst>
            </p:cNvPr>
            <p:cNvSpPr/>
            <p:nvPr/>
          </p:nvSpPr>
          <p:spPr>
            <a:xfrm>
              <a:off x="4346026" y="3746937"/>
              <a:ext cx="2927130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44E2A36-8C8D-FD4F-B59D-D88DFE5EB611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4570376" y="2728098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05CE55-B089-1342-B3CE-EEBB41A3FE73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flipV="1">
              <a:off x="5809591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1CAB12-6D99-904F-A6E8-03F781AB7054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5809592" y="3153828"/>
              <a:ext cx="0" cy="593107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B198E3D-0AA6-214C-8462-70A44D449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AE12E6-2D84-9E43-8C45-01BAF5C86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7" y="803838"/>
              <a:ext cx="1259231" cy="180523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7D6EB4-10A3-AF47-8DDA-3DD5283D6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8997943-C8C3-0B4B-A5AC-7253CE48C9F0}"/>
              </a:ext>
            </a:extLst>
          </p:cNvPr>
          <p:cNvSpPr/>
          <p:nvPr/>
        </p:nvSpPr>
        <p:spPr>
          <a:xfrm>
            <a:off x="892482" y="2236086"/>
            <a:ext cx="2937213" cy="100756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Messaging in O(</a:t>
            </a:r>
            <a:r>
              <a:rPr lang="en-US" sz="2400" dirty="0" err="1"/>
              <a:t>n^a</a:t>
            </a:r>
            <a:r>
              <a:rPr lang="en-US" sz="2400" dirty="0"/>
              <a:t>)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923E76-036D-9C48-A9E4-CB79C7DB8B7E}"/>
                  </a:ext>
                </a:extLst>
              </p:cNvPr>
              <p:cNvSpPr/>
              <p:nvPr/>
            </p:nvSpPr>
            <p:spPr>
              <a:xfrm>
                <a:off x="8848421" y="2229742"/>
                <a:ext cx="2606175" cy="101391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-Time</a:t>
                </a:r>
              </a:p>
              <a:p>
                <a:pPr algn="ctr"/>
                <a:r>
                  <a:rPr lang="en-US" sz="2400" dirty="0"/>
                  <a:t>C &gt;&gt; a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923E76-036D-9C48-A9E4-CB79C7DB8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421" y="2229742"/>
                <a:ext cx="2606175" cy="1013910"/>
              </a:xfrm>
              <a:prstGeom prst="rect">
                <a:avLst/>
              </a:prstGeom>
              <a:blipFill>
                <a:blip r:embed="rId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09EEFEF-3A7F-664C-A310-48EEE2114B01}"/>
              </a:ext>
            </a:extLst>
          </p:cNvPr>
          <p:cNvSpPr/>
          <p:nvPr/>
        </p:nvSpPr>
        <p:spPr>
          <a:xfrm>
            <a:off x="1447222" y="324184"/>
            <a:ext cx="10007374" cy="1053463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tx1"/>
                </a:solidFill>
              </a:rPr>
              <a:t>3. Fine-Grained Cryptography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A66527-4B61-904D-BF52-642B07FDC543}"/>
              </a:ext>
            </a:extLst>
          </p:cNvPr>
          <p:cNvSpPr/>
          <p:nvPr/>
        </p:nvSpPr>
        <p:spPr>
          <a:xfrm>
            <a:off x="3052155" y="5539363"/>
            <a:ext cx="2159673" cy="52161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3742634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“In a world”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4BF6A-74C8-C045-999C-7E585B3E3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83982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… where OWFs don’t exist…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… where BPP is functionally equivalent to NP…</a:t>
            </a: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… called </a:t>
            </a:r>
            <a:r>
              <a:rPr lang="en-US" sz="3200" b="1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Pessiland</a:t>
            </a:r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0D4FFE-D965-4347-9F2E-247207975CA1}"/>
              </a:ext>
            </a:extLst>
          </p:cNvPr>
          <p:cNvGrpSpPr/>
          <p:nvPr/>
        </p:nvGrpSpPr>
        <p:grpSpPr>
          <a:xfrm>
            <a:off x="1676400" y="5785990"/>
            <a:ext cx="10515600" cy="984205"/>
            <a:chOff x="1676400" y="5785990"/>
            <a:chExt cx="10515600" cy="984205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6C00722-B565-F34F-AD79-3F707AC2A859}"/>
                </a:ext>
              </a:extLst>
            </p:cNvPr>
            <p:cNvSpPr txBox="1">
              <a:spLocks/>
            </p:cNvSpPr>
            <p:nvPr/>
          </p:nvSpPr>
          <p:spPr>
            <a:xfrm>
              <a:off x="1676400" y="5794194"/>
              <a:ext cx="10515600" cy="9760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4400" dirty="0">
                  <a:solidFill>
                    <a:schemeClr val="bg1"/>
                  </a:solidFill>
                  <a:effectLst>
                    <a:glow rad="647700">
                      <a:schemeClr val="accent4">
                        <a:satMod val="175000"/>
                        <a:alpha val="40000"/>
                      </a:schemeClr>
                    </a:glow>
                  </a:effectLst>
                </a:rPr>
                <a:t>Three intrepid researchers find out…</a:t>
              </a: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8EAADF2-B8C3-AE4A-8F31-5CC4CDA743B9}"/>
                </a:ext>
              </a:extLst>
            </p:cNvPr>
            <p:cNvSpPr txBox="1">
              <a:spLocks/>
            </p:cNvSpPr>
            <p:nvPr/>
          </p:nvSpPr>
          <p:spPr>
            <a:xfrm>
              <a:off x="1676400" y="5785990"/>
              <a:ext cx="10515600" cy="97600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</a:effectLst>
                </a:rPr>
                <a:t>Three intrepid researchers find out…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A48A9A2-9721-EF4B-9B56-2478D3F9E783}"/>
              </a:ext>
            </a:extLst>
          </p:cNvPr>
          <p:cNvSpPr txBox="1">
            <a:spLocks/>
          </p:cNvSpPr>
          <p:nvPr/>
        </p:nvSpPr>
        <p:spPr>
          <a:xfrm>
            <a:off x="0" y="45410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</a:rPr>
              <a:t>Can we still have meaningful cryptography?</a:t>
            </a:r>
          </a:p>
        </p:txBody>
      </p:sp>
    </p:spTree>
    <p:extLst>
      <p:ext uri="{BB962C8B-B14F-4D97-AF65-F5344CB8AC3E}">
        <p14:creationId xmlns:p14="http://schemas.microsoft.com/office/powerpoint/2010/main" val="3218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CA6A5-2AB8-6646-BC9F-21DA89F272BE}"/>
              </a:ext>
            </a:extLst>
          </p:cNvPr>
          <p:cNvSpPr/>
          <p:nvPr/>
        </p:nvSpPr>
        <p:spPr>
          <a:xfrm>
            <a:off x="221456" y="545744"/>
            <a:ext cx="5836446" cy="1156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Average Case Hard</a:t>
            </a:r>
            <a:r>
              <a:rPr lang="en-US" sz="2800" dirty="0">
                <a:solidFill>
                  <a:schemeClr val="tx1"/>
                </a:solidFill>
              </a:rPr>
              <a:t> problems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B855CEA-8308-7E49-A4FB-B3594EDC9E39}"/>
              </a:ext>
            </a:extLst>
          </p:cNvPr>
          <p:cNvSpPr/>
          <p:nvPr/>
        </p:nvSpPr>
        <p:spPr>
          <a:xfrm>
            <a:off x="221455" y="2855086"/>
            <a:ext cx="5836445" cy="11515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One-Way Function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2BFC4-23CA-FA47-A207-9E55277B6511}"/>
              </a:ext>
            </a:extLst>
          </p:cNvPr>
          <p:cNvSpPr/>
          <p:nvPr/>
        </p:nvSpPr>
        <p:spPr>
          <a:xfrm>
            <a:off x="8145065" y="205660"/>
            <a:ext cx="3249215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BPP ≠ NP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(=&gt; P ≠ NP)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21E1749-D8D4-0F47-A686-A4F6FBCB1BC9}"/>
              </a:ext>
            </a:extLst>
          </p:cNvPr>
          <p:cNvSpPr/>
          <p:nvPr/>
        </p:nvSpPr>
        <p:spPr>
          <a:xfrm>
            <a:off x="7412235" y="2512390"/>
            <a:ext cx="4585096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know solutions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F95527-1AF1-F141-AE89-28CC2A3F3337}"/>
              </a:ext>
            </a:extLst>
          </p:cNvPr>
          <p:cNvSpPr/>
          <p:nvPr/>
        </p:nvSpPr>
        <p:spPr>
          <a:xfrm>
            <a:off x="221455" y="5136590"/>
            <a:ext cx="5836445" cy="9276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Public key crypto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826C45-1C80-6A4F-A80E-F0D3E0CBE9BE}"/>
              </a:ext>
            </a:extLst>
          </p:cNvPr>
          <p:cNvSpPr/>
          <p:nvPr/>
        </p:nvSpPr>
        <p:spPr>
          <a:xfrm>
            <a:off x="7477125" y="4681967"/>
            <a:ext cx="4455317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trapdoor</a:t>
            </a:r>
          </a:p>
        </p:txBody>
      </p:sp>
    </p:spTree>
    <p:extLst>
      <p:ext uri="{BB962C8B-B14F-4D97-AF65-F5344CB8AC3E}">
        <p14:creationId xmlns:p14="http://schemas.microsoft.com/office/powerpoint/2010/main" val="9982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2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2755238"/>
            <a:chOff x="2071914" y="226697"/>
            <a:chExt cx="7518775" cy="29653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</p:spTree>
    <p:extLst>
      <p:ext uri="{BB962C8B-B14F-4D97-AF65-F5344CB8AC3E}">
        <p14:creationId xmlns:p14="http://schemas.microsoft.com/office/powerpoint/2010/main" val="2486257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0E5B97-E991-6248-B098-EA6E0906880D}"/>
              </a:ext>
            </a:extLst>
          </p:cNvPr>
          <p:cNvSpPr/>
          <p:nvPr/>
        </p:nvSpPr>
        <p:spPr>
          <a:xfrm>
            <a:off x="221456" y="545744"/>
            <a:ext cx="5836446" cy="11567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Average Case Hard</a:t>
            </a:r>
            <a:r>
              <a:rPr lang="en-US" sz="2800" dirty="0">
                <a:solidFill>
                  <a:schemeClr val="tx1"/>
                </a:solidFill>
              </a:rPr>
              <a:t> problems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C56511D-0CF2-E14B-A35F-E0FDCABB1F81}"/>
              </a:ext>
            </a:extLst>
          </p:cNvPr>
          <p:cNvSpPr/>
          <p:nvPr/>
        </p:nvSpPr>
        <p:spPr>
          <a:xfrm>
            <a:off x="221455" y="2855086"/>
            <a:ext cx="5836445" cy="11515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One-Way Function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3CF99E3-3DBB-0049-8771-59FEE5551FF2}"/>
              </a:ext>
            </a:extLst>
          </p:cNvPr>
          <p:cNvSpPr/>
          <p:nvPr/>
        </p:nvSpPr>
        <p:spPr>
          <a:xfrm>
            <a:off x="8145065" y="205660"/>
            <a:ext cx="3249215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BPP ≠ NP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(=&gt; P ≠ NP)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3B5D3B-E3B5-9041-9E9C-8B918BBAB312}"/>
              </a:ext>
            </a:extLst>
          </p:cNvPr>
          <p:cNvSpPr/>
          <p:nvPr/>
        </p:nvSpPr>
        <p:spPr>
          <a:xfrm>
            <a:off x="7412235" y="2512390"/>
            <a:ext cx="4585096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know solutions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88C29A5-BD6F-A240-8185-EFB48BF3920F}"/>
              </a:ext>
            </a:extLst>
          </p:cNvPr>
          <p:cNvSpPr/>
          <p:nvPr/>
        </p:nvSpPr>
        <p:spPr>
          <a:xfrm>
            <a:off x="221455" y="5136590"/>
            <a:ext cx="5836445" cy="9276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Public key crypto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4F12CD-50AD-C545-9989-64E0FEFD0964}"/>
              </a:ext>
            </a:extLst>
          </p:cNvPr>
          <p:cNvSpPr/>
          <p:nvPr/>
        </p:nvSpPr>
        <p:spPr>
          <a:xfrm>
            <a:off x="7477125" y="4681967"/>
            <a:ext cx="4455317" cy="18369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Efficiently </a:t>
            </a:r>
            <a:r>
              <a:rPr lang="en-US" sz="2800" b="1" dirty="0">
                <a:solidFill>
                  <a:schemeClr val="tx1"/>
                </a:solidFill>
              </a:rPr>
              <a:t>generate</a:t>
            </a:r>
            <a:r>
              <a:rPr lang="en-US" sz="2800" dirty="0">
                <a:solidFill>
                  <a:schemeClr val="tx1"/>
                </a:solidFill>
              </a:rPr>
              <a:t> hard distribution + </a:t>
            </a:r>
            <a:r>
              <a:rPr lang="en-US" sz="2800" b="1" dirty="0">
                <a:solidFill>
                  <a:schemeClr val="tx1"/>
                </a:solidFill>
              </a:rPr>
              <a:t>trapdoor</a:t>
            </a: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AF3356F3-6F58-1C4B-BDD8-12F61C0FEDB7}"/>
              </a:ext>
            </a:extLst>
          </p:cNvPr>
          <p:cNvSpPr/>
          <p:nvPr/>
        </p:nvSpPr>
        <p:spPr>
          <a:xfrm rot="1332763">
            <a:off x="6278280" y="2248198"/>
            <a:ext cx="1878577" cy="4178914"/>
          </a:xfrm>
          <a:prstGeom prst="lightningBol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4191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BDBB93E-90F0-B542-904E-B5E5BFA4AA10}"/>
              </a:ext>
            </a:extLst>
          </p:cNvPr>
          <p:cNvSpPr/>
          <p:nvPr/>
        </p:nvSpPr>
        <p:spPr>
          <a:xfrm>
            <a:off x="4392809" y="-44454"/>
            <a:ext cx="5909073" cy="2943226"/>
          </a:xfrm>
          <a:prstGeom prst="cloud">
            <a:avLst/>
          </a:prstGeom>
          <a:solidFill>
            <a:schemeClr val="bg1"/>
          </a:solidFill>
          <a:effectLst>
            <a:outerShdw blurRad="50800" dir="5100000" sx="108000" sy="108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Rely on increasingly strong assumptions about P &amp; BPP</a:t>
            </a:r>
          </a:p>
        </p:txBody>
      </p:sp>
    </p:spTree>
    <p:extLst>
      <p:ext uri="{BB962C8B-B14F-4D97-AF65-F5344CB8AC3E}">
        <p14:creationId xmlns:p14="http://schemas.microsoft.com/office/powerpoint/2010/main" val="1753068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FF876-D6B9-CB4D-AF9B-0E65216A4522}"/>
              </a:ext>
            </a:extLst>
          </p:cNvPr>
          <p:cNvSpPr/>
          <p:nvPr/>
        </p:nvSpPr>
        <p:spPr>
          <a:xfrm>
            <a:off x="2443164" y="365125"/>
            <a:ext cx="7678340" cy="2149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Can we have a meaningful notion of cryptography even if P=NP?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509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FF876-D6B9-CB4D-AF9B-0E65216A4522}"/>
              </a:ext>
            </a:extLst>
          </p:cNvPr>
          <p:cNvSpPr/>
          <p:nvPr/>
        </p:nvSpPr>
        <p:spPr>
          <a:xfrm>
            <a:off x="2443164" y="365125"/>
            <a:ext cx="7678340" cy="2149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Can we have a meaningful notion of cryptography even if P=NP?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7998C60-76F7-AC49-8ACF-B8183BD43EEC}"/>
              </a:ext>
            </a:extLst>
          </p:cNvPr>
          <p:cNvSpPr/>
          <p:nvPr/>
        </p:nvSpPr>
        <p:spPr>
          <a:xfrm>
            <a:off x="3085842" y="1977333"/>
            <a:ext cx="6392984" cy="3184256"/>
          </a:xfrm>
          <a:prstGeom prst="cloud">
            <a:avLst/>
          </a:prstGeom>
          <a:solidFill>
            <a:schemeClr val="bg1"/>
          </a:solidFill>
          <a:effectLst>
            <a:glow rad="10795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YES!</a:t>
            </a:r>
            <a:endParaRPr lang="en-US" sz="8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1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1838135"/>
                  </p:ext>
                </p:extLst>
              </p:nvPr>
            </p:nvGraphicFramePr>
            <p:xfrm>
              <a:off x="140673" y="1275453"/>
              <a:ext cx="11949726" cy="21336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000" dirty="0"/>
                            <a:t>Biham-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51838135"/>
                  </p:ext>
                </p:extLst>
              </p:nvPr>
            </p:nvGraphicFramePr>
            <p:xfrm>
              <a:off x="140673" y="1275453"/>
              <a:ext cx="11949726" cy="213360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000" dirty="0"/>
                            <a:t>Biham-</a:t>
                          </a: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108333" r="-235556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08333" r="-11360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08333" r="-105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31910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988356"/>
                  </p:ext>
                </p:extLst>
              </p:nvPr>
            </p:nvGraphicFramePr>
            <p:xfrm>
              <a:off x="140673" y="1275453"/>
              <a:ext cx="11949726" cy="39103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9988356"/>
                  </p:ext>
                </p:extLst>
              </p:nvPr>
            </p:nvGraphicFramePr>
            <p:xfrm>
              <a:off x="140673" y="1275453"/>
              <a:ext cx="11949726" cy="391033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[Merkle78]</a:t>
                          </a:r>
                        </a:p>
                        <a:p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[</a:t>
                          </a:r>
                          <a:r>
                            <a:rPr lang="en-US" sz="2400" dirty="0"/>
                            <a:t>Biham-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Goren-Ishai’08]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95745" r="-235556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95745" r="-113609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95745" r="-1053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1654810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40458" r="-113609" b="-7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40458" r="-1053" b="-7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659D7-7335-9E42-9B37-52B824EDE94B}"/>
              </a:ext>
            </a:extLst>
          </p:cNvPr>
          <p:cNvSpPr/>
          <p:nvPr/>
        </p:nvSpPr>
        <p:spPr>
          <a:xfrm>
            <a:off x="7396844" y="4104407"/>
            <a:ext cx="4693555" cy="506186"/>
          </a:xfrm>
          <a:prstGeom prst="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70417EE-3E8F-C045-8C27-F803D9BDE6E7}"/>
              </a:ext>
            </a:extLst>
          </p:cNvPr>
          <p:cNvSpPr/>
          <p:nvPr/>
        </p:nvSpPr>
        <p:spPr>
          <a:xfrm>
            <a:off x="2530930" y="4610593"/>
            <a:ext cx="3216728" cy="816430"/>
          </a:xfrm>
          <a:prstGeom prst="wedgeRoundRectCallout">
            <a:avLst>
              <a:gd name="adj1" fmla="val 101309"/>
              <a:gd name="adj2" fmla="val -61957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Generic properties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333355-4497-0147-B77C-2AADC91B71C1}"/>
              </a:ext>
            </a:extLst>
          </p:cNvPr>
          <p:cNvSpPr/>
          <p:nvPr/>
        </p:nvSpPr>
        <p:spPr>
          <a:xfrm>
            <a:off x="6115536" y="5185783"/>
            <a:ext cx="3216728" cy="1127696"/>
          </a:xfrm>
          <a:prstGeom prst="wedgeRoundRectCallout">
            <a:avLst>
              <a:gd name="adj1" fmla="val 65776"/>
              <a:gd name="adj2" fmla="val -46030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Specific properties of Zero-k-Clique</a:t>
            </a:r>
          </a:p>
        </p:txBody>
      </p:sp>
    </p:spTree>
    <p:extLst>
      <p:ext uri="{BB962C8B-B14F-4D97-AF65-F5344CB8AC3E}">
        <p14:creationId xmlns:p14="http://schemas.microsoft.com/office/powerpoint/2010/main" val="620290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7DCD-C413-764C-981F-5C30B889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583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Related works: Fine Grained Public Key Crypto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9801254"/>
                  </p:ext>
                </p:extLst>
              </p:nvPr>
            </p:nvGraphicFramePr>
            <p:xfrm>
              <a:off x="140673" y="1275453"/>
              <a:ext cx="11949726" cy="4794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620592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[BGI08]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3200" dirty="0"/>
                            <a:t>-Strong OWFs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[Degwekar-Vaikuntanathan-Vasudevan’16]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  <a:r>
                            <a:rPr lang="en-US" sz="3200" b="0" i="0" strike="sng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≠⊕L/poly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  <a:r>
                            <a:rPr lang="en-US" sz="3200" strike="sngStrike" baseline="0" dirty="0">
                              <a:solidFill>
                                <a:schemeClr val="tx1"/>
                              </a:solidFill>
                            </a:rPr>
                            <a:t> + PKE</a:t>
                          </a:r>
                          <a:endParaRPr lang="en-US" sz="32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&gt;NC1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633574"/>
                      </a:ext>
                    </a:extLst>
                  </a:tr>
                  <a:tr h="758296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endPara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𝑶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d>
                                  <m:d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p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p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𝜹</m:t>
                                    </m:r>
                                  </m:sup>
                                </m:sSup>
                                <m:r>
                                  <a:rPr lang="en-US" sz="3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9801254"/>
                  </p:ext>
                </p:extLst>
              </p:nvPr>
            </p:nvGraphicFramePr>
            <p:xfrm>
              <a:off x="140673" y="1275453"/>
              <a:ext cx="11949726" cy="479425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2389945">
                      <a:extLst>
                        <a:ext uri="{9D8B030D-6E8A-4147-A177-3AD203B41FA5}">
                          <a16:colId xmlns:a16="http://schemas.microsoft.com/office/drawing/2014/main" val="2606490418"/>
                        </a:ext>
                      </a:extLst>
                    </a:gridCol>
                    <a:gridCol w="2855892">
                      <a:extLst>
                        <a:ext uri="{9D8B030D-6E8A-4147-A177-3AD203B41FA5}">
                          <a16:colId xmlns:a16="http://schemas.microsoft.com/office/drawing/2014/main" val="458517464"/>
                        </a:ext>
                      </a:extLst>
                    </a:gridCol>
                    <a:gridCol w="2147464">
                      <a:extLst>
                        <a:ext uri="{9D8B030D-6E8A-4147-A177-3AD203B41FA5}">
                          <a16:colId xmlns:a16="http://schemas.microsoft.com/office/drawing/2014/main" val="1532023020"/>
                        </a:ext>
                      </a:extLst>
                    </a:gridCol>
                    <a:gridCol w="2141472">
                      <a:extLst>
                        <a:ext uri="{9D8B030D-6E8A-4147-A177-3AD203B41FA5}">
                          <a16:colId xmlns:a16="http://schemas.microsoft.com/office/drawing/2014/main" val="1487910699"/>
                        </a:ext>
                      </a:extLst>
                    </a:gridCol>
                    <a:gridCol w="2414953">
                      <a:extLst>
                        <a:ext uri="{9D8B030D-6E8A-4147-A177-3AD203B41FA5}">
                          <a16:colId xmlns:a16="http://schemas.microsoft.com/office/drawing/2014/main" val="814332536"/>
                        </a:ext>
                      </a:extLst>
                    </a:gridCol>
                  </a:tblGrid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Assumptions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Crypto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Complexity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Adversary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5205476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[M78]</a:t>
                          </a:r>
                        </a:p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[BGI08]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000" t="-107143" r="-235556" b="-2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tx1"/>
                              </a:solidFill>
                            </a:rPr>
                            <a:t>Key Exchange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07143" r="-113609" b="-26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07143" r="-1053" b="-26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333888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tx1"/>
                              </a:solidFill>
                            </a:rPr>
                            <a:t>[Degwekar-Vaikuntanathan-Vasudevan’16]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  <a:r>
                            <a:rPr lang="en-US" sz="3200" b="0" i="0" strike="sng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≠⊕L/poly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  <a:r>
                            <a:rPr lang="en-US" sz="3200" strike="sngStrike" baseline="0" dirty="0">
                              <a:solidFill>
                                <a:schemeClr val="tx1"/>
                              </a:solidFill>
                            </a:rPr>
                            <a:t> + PKE</a:t>
                          </a:r>
                          <a:endParaRPr lang="en-US" sz="3200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NC1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strike="sngStrike" dirty="0">
                              <a:solidFill>
                                <a:schemeClr val="tx1"/>
                              </a:solidFill>
                            </a:rPr>
                            <a:t>&gt;NC1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7633574"/>
                      </a:ext>
                    </a:extLst>
                  </a:tr>
                  <a:tr h="1654810"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Thesis</a:t>
                          </a:r>
                          <a:r>
                            <a:rPr lang="en-US" sz="32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  <a:endParaRPr lang="en-US" sz="3200" b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Average-Case Zero k-Clique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OWF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  <a:p>
                          <a:r>
                            <a:rPr lang="en-US" sz="3200" b="1" dirty="0">
                              <a:solidFill>
                                <a:schemeClr val="tx1"/>
                              </a:solidFill>
                            </a:rPr>
                            <a:t>PKE</a:t>
                          </a:r>
                        </a:p>
                      </a:txBody>
                      <a:tcP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44970" t="-195385" r="-113609" b="-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5789" t="-195385" r="-1053" b="-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62962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C659D7-7335-9E42-9B37-52B824EDE94B}"/>
              </a:ext>
            </a:extLst>
          </p:cNvPr>
          <p:cNvSpPr/>
          <p:nvPr/>
        </p:nvSpPr>
        <p:spPr>
          <a:xfrm>
            <a:off x="7396844" y="4686298"/>
            <a:ext cx="4693555" cy="506186"/>
          </a:xfrm>
          <a:prstGeom prst="rect">
            <a:avLst/>
          </a:prstGeom>
          <a:noFill/>
          <a:ln w="762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70417EE-3E8F-C045-8C27-F803D9BDE6E7}"/>
              </a:ext>
            </a:extLst>
          </p:cNvPr>
          <p:cNvSpPr/>
          <p:nvPr/>
        </p:nvSpPr>
        <p:spPr>
          <a:xfrm>
            <a:off x="2530930" y="5192484"/>
            <a:ext cx="3216728" cy="816430"/>
          </a:xfrm>
          <a:prstGeom prst="wedgeRoundRectCallout">
            <a:avLst>
              <a:gd name="adj1" fmla="val 101309"/>
              <a:gd name="adj2" fmla="val -61957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Generic properties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8333355-4497-0147-B77C-2AADC91B71C1}"/>
              </a:ext>
            </a:extLst>
          </p:cNvPr>
          <p:cNvSpPr/>
          <p:nvPr/>
        </p:nvSpPr>
        <p:spPr>
          <a:xfrm>
            <a:off x="6716485" y="5730304"/>
            <a:ext cx="3216728" cy="1127696"/>
          </a:xfrm>
          <a:prstGeom prst="wedgeRoundRectCallout">
            <a:avLst>
              <a:gd name="adj1" fmla="val 65776"/>
              <a:gd name="adj2" fmla="val -46030"/>
              <a:gd name="adj3" fmla="val 16667"/>
            </a:avLst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Specific properties of Zero-k-Clique</a:t>
            </a:r>
          </a:p>
        </p:txBody>
      </p:sp>
    </p:spTree>
    <p:extLst>
      <p:ext uri="{BB962C8B-B14F-4D97-AF65-F5344CB8AC3E}">
        <p14:creationId xmlns:p14="http://schemas.microsoft.com/office/powerpoint/2010/main" val="3461849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DFF876-D6B9-CB4D-AF9B-0E65216A4522}"/>
              </a:ext>
            </a:extLst>
          </p:cNvPr>
          <p:cNvSpPr/>
          <p:nvPr/>
        </p:nvSpPr>
        <p:spPr>
          <a:xfrm>
            <a:off x="2443164" y="365125"/>
            <a:ext cx="7678340" cy="21494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i="1" dirty="0">
                <a:solidFill>
                  <a:schemeClr val="tx1"/>
                </a:solidFill>
              </a:rPr>
              <a:t>Can we have a meaningful notion of cryptography even if we don’t have OWFs?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7998C60-76F7-AC49-8ACF-B8183BD43EEC}"/>
              </a:ext>
            </a:extLst>
          </p:cNvPr>
          <p:cNvSpPr/>
          <p:nvPr/>
        </p:nvSpPr>
        <p:spPr>
          <a:xfrm>
            <a:off x="2493963" y="1828801"/>
            <a:ext cx="6984863" cy="3072917"/>
          </a:xfrm>
          <a:prstGeom prst="cloud">
            <a:avLst/>
          </a:prstGeom>
          <a:solidFill>
            <a:schemeClr val="bg1"/>
          </a:solidFill>
          <a:effectLst>
            <a:glow rad="10795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YES!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And can use fine-grained complexity assumptions!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F4D8ED-A1A3-C54B-9D6B-00F86FFE2B58}"/>
              </a:ext>
            </a:extLst>
          </p:cNvPr>
          <p:cNvGrpSpPr/>
          <p:nvPr/>
        </p:nvGrpSpPr>
        <p:grpSpPr>
          <a:xfrm>
            <a:off x="4022051" y="4322772"/>
            <a:ext cx="3449240" cy="2363690"/>
            <a:chOff x="4022051" y="4322772"/>
            <a:chExt cx="3449240" cy="23636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AE10E63-0BF2-B84E-9D8B-F26FBD9BA115}"/>
                </a:ext>
              </a:extLst>
            </p:cNvPr>
            <p:cNvSpPr/>
            <p:nvPr/>
          </p:nvSpPr>
          <p:spPr>
            <a:xfrm>
              <a:off x="4022051" y="4322772"/>
              <a:ext cx="3449240" cy="23636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FG Key Exchange</a:t>
              </a: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  <a:p>
              <a:pPr algn="ctr"/>
              <a:endParaRPr lang="en-US" sz="32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5C039A-A7D8-9946-A317-254814725E31}"/>
                </a:ext>
              </a:extLst>
            </p:cNvPr>
            <p:cNvGrpSpPr/>
            <p:nvPr/>
          </p:nvGrpSpPr>
          <p:grpSpPr>
            <a:xfrm>
              <a:off x="5239335" y="5386081"/>
              <a:ext cx="1089905" cy="1092679"/>
              <a:chOff x="9478826" y="5520383"/>
              <a:chExt cx="1089905" cy="1092679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B02E6718-A056-664E-ADA7-76A298A9F2C3}"/>
                  </a:ext>
                </a:extLst>
              </p:cNvPr>
              <p:cNvGrpSpPr/>
              <p:nvPr/>
            </p:nvGrpSpPr>
            <p:grpSpPr>
              <a:xfrm>
                <a:off x="9562362" y="5528106"/>
                <a:ext cx="163360" cy="326063"/>
                <a:chOff x="4736494" y="3834235"/>
                <a:chExt cx="459620" cy="1023212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00DD02D6-1942-654D-8B2F-2EDD9D3C929F}"/>
                    </a:ext>
                  </a:extLst>
                </p:cNvPr>
                <p:cNvSpPr/>
                <p:nvPr/>
              </p:nvSpPr>
              <p:spPr>
                <a:xfrm>
                  <a:off x="4736495" y="3834235"/>
                  <a:ext cx="459619" cy="464456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B9B5F45B-96F6-F846-83A9-44E825A6E462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8B7141B1-45C7-4B4A-8A08-070934BCF9F9}"/>
                  </a:ext>
                </a:extLst>
              </p:cNvPr>
              <p:cNvGrpSpPr/>
              <p:nvPr/>
            </p:nvGrpSpPr>
            <p:grpSpPr>
              <a:xfrm>
                <a:off x="9562362" y="5893081"/>
                <a:ext cx="163360" cy="333786"/>
                <a:chOff x="4736494" y="3810000"/>
                <a:chExt cx="459620" cy="104744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3A9DA9A-2500-2044-BFBD-71E2FBAB0793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79DCC51D-559A-714C-8C28-9035E22BE007}"/>
                    </a:ext>
                  </a:extLst>
                </p:cNvPr>
                <p:cNvSpPr/>
                <p:nvPr/>
              </p:nvSpPr>
              <p:spPr>
                <a:xfrm>
                  <a:off x="4736494" y="439299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DFD14093-D65A-B54A-ACE3-F2F79E8207CB}"/>
                  </a:ext>
                </a:extLst>
              </p:cNvPr>
              <p:cNvGrpSpPr/>
              <p:nvPr/>
            </p:nvGrpSpPr>
            <p:grpSpPr>
              <a:xfrm>
                <a:off x="9562361" y="6279276"/>
                <a:ext cx="163360" cy="333786"/>
                <a:chOff x="4736495" y="3227010"/>
                <a:chExt cx="459619" cy="1047447"/>
              </a:xfrm>
              <a:solidFill>
                <a:schemeClr val="accent2">
                  <a:lumMod val="50000"/>
                </a:schemeClr>
              </a:solidFill>
            </p:grpSpPr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56481B15-512B-2D42-9F5E-F90C64C4A900}"/>
                    </a:ext>
                  </a:extLst>
                </p:cNvPr>
                <p:cNvSpPr/>
                <p:nvPr/>
              </p:nvSpPr>
              <p:spPr>
                <a:xfrm>
                  <a:off x="4736495" y="322701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AF7B3806-6E66-EF41-9135-DE47E07A418D}"/>
                    </a:ext>
                  </a:extLst>
                </p:cNvPr>
                <p:cNvSpPr/>
                <p:nvPr/>
              </p:nvSpPr>
              <p:spPr>
                <a:xfrm>
                  <a:off x="4736495" y="3810000"/>
                  <a:ext cx="459619" cy="46445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B88B754F-7351-5E41-89EC-FC2BB6345429}"/>
                  </a:ext>
                </a:extLst>
              </p:cNvPr>
              <p:cNvSpPr/>
              <p:nvPr/>
            </p:nvSpPr>
            <p:spPr>
              <a:xfrm>
                <a:off x="9599961" y="5549511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55DBC321-0AFD-1845-B5DA-1832C50AD295}"/>
                  </a:ext>
                </a:extLst>
              </p:cNvPr>
              <p:cNvSpPr/>
              <p:nvPr/>
            </p:nvSpPr>
            <p:spPr>
              <a:xfrm>
                <a:off x="9599311" y="5732296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A2DD8C9B-D9D6-3849-B62B-3158791C6BEE}"/>
                  </a:ext>
                </a:extLst>
              </p:cNvPr>
              <p:cNvSpPr/>
              <p:nvPr/>
            </p:nvSpPr>
            <p:spPr>
              <a:xfrm>
                <a:off x="9599311" y="6101315"/>
                <a:ext cx="89460" cy="955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162BDD7D-D205-DE41-A21A-0A607650E6E0}"/>
                  </a:ext>
                </a:extLst>
              </p:cNvPr>
              <p:cNvGrpSpPr/>
              <p:nvPr/>
            </p:nvGrpSpPr>
            <p:grpSpPr>
              <a:xfrm>
                <a:off x="10311565" y="5520383"/>
                <a:ext cx="163362" cy="1092679"/>
                <a:chOff x="10086154" y="5520383"/>
                <a:chExt cx="163362" cy="1092679"/>
              </a:xfrm>
            </p:grpSpPr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8240054-1410-CB48-BAF5-C1B11EB2C119}"/>
                    </a:ext>
                  </a:extLst>
                </p:cNvPr>
                <p:cNvGrpSpPr/>
                <p:nvPr/>
              </p:nvGrpSpPr>
              <p:grpSpPr>
                <a:xfrm>
                  <a:off x="10086156" y="5520383"/>
                  <a:ext cx="163360" cy="333786"/>
                  <a:chOff x="4736494" y="3810000"/>
                  <a:chExt cx="459620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7B6F4463-D237-8048-A71B-148BF4ED7DA5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7E31144A-F9C4-5F44-BAB2-49BD55DB8336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2" name="Group 231">
                  <a:extLst>
                    <a:ext uri="{FF2B5EF4-FFF2-40B4-BE49-F238E27FC236}">
                      <a16:creationId xmlns:a16="http://schemas.microsoft.com/office/drawing/2014/main" id="{52AFE638-E3C8-0A44-9138-41C2F8870AC6}"/>
                    </a:ext>
                  </a:extLst>
                </p:cNvPr>
                <p:cNvGrpSpPr/>
                <p:nvPr/>
              </p:nvGrpSpPr>
              <p:grpSpPr>
                <a:xfrm>
                  <a:off x="10086155" y="5893081"/>
                  <a:ext cx="163360" cy="333786"/>
                  <a:chOff x="4736494" y="3810000"/>
                  <a:chExt cx="459620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1B6453B1-67D2-3A4A-AA36-675DDCAFC3D2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AF6EBF5C-4248-D54A-8949-54CAFE4B0C8E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D40B397C-D4D8-664A-BD74-E7031F23EA78}"/>
                    </a:ext>
                  </a:extLst>
                </p:cNvPr>
                <p:cNvGrpSpPr/>
                <p:nvPr/>
              </p:nvGrpSpPr>
              <p:grpSpPr>
                <a:xfrm>
                  <a:off x="10086154" y="6279276"/>
                  <a:ext cx="163360" cy="333786"/>
                  <a:chOff x="4736495" y="3227010"/>
                  <a:chExt cx="459619" cy="1047447"/>
                </a:xfrm>
                <a:solidFill>
                  <a:schemeClr val="accent5">
                    <a:lumMod val="50000"/>
                  </a:schemeClr>
                </a:solidFill>
              </p:grpSpPr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7B72C4C1-8757-2449-A129-8F1E3DD89925}"/>
                      </a:ext>
                    </a:extLst>
                  </p:cNvPr>
                  <p:cNvSpPr/>
                  <p:nvPr/>
                </p:nvSpPr>
                <p:spPr>
                  <a:xfrm>
                    <a:off x="4736495" y="322701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5FA3C6B8-6B8B-8245-A435-EC8493214A58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BE27E4A1-7B5F-B743-8B46-5C1E9C670116}"/>
                    </a:ext>
                  </a:extLst>
                </p:cNvPr>
                <p:cNvSpPr/>
                <p:nvPr/>
              </p:nvSpPr>
              <p:spPr>
                <a:xfrm>
                  <a:off x="10123104" y="5904719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249CAF17-AA26-C54C-A785-CB13FBA29A63}"/>
                    </a:ext>
                  </a:extLst>
                </p:cNvPr>
                <p:cNvSpPr/>
                <p:nvPr/>
              </p:nvSpPr>
              <p:spPr>
                <a:xfrm>
                  <a:off x="10123104" y="6488696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DDB3B85-8EC3-0648-940B-24DDFB208B27}"/>
                    </a:ext>
                  </a:extLst>
                </p:cNvPr>
                <p:cNvSpPr/>
                <p:nvPr/>
              </p:nvSpPr>
              <p:spPr>
                <a:xfrm>
                  <a:off x="10123104" y="6112054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185EB634-55AD-FA4D-BF9F-8E2708565F2B}"/>
                  </a:ext>
                </a:extLst>
              </p:cNvPr>
              <p:cNvSpPr/>
              <p:nvPr/>
            </p:nvSpPr>
            <p:spPr>
              <a:xfrm>
                <a:off x="9478826" y="6074390"/>
                <a:ext cx="1089905" cy="167113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39568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58CE132-C1C1-7547-9343-4617C1F903E9}"/>
              </a:ext>
            </a:extLst>
          </p:cNvPr>
          <p:cNvGrpSpPr/>
          <p:nvPr/>
        </p:nvGrpSpPr>
        <p:grpSpPr>
          <a:xfrm>
            <a:off x="1268843" y="1721683"/>
            <a:ext cx="1360206" cy="2868692"/>
            <a:chOff x="4026335" y="1721683"/>
            <a:chExt cx="1360206" cy="286869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EA0C8F-837A-AB43-8D4C-F1DCC912FC41}"/>
                </a:ext>
              </a:extLst>
            </p:cNvPr>
            <p:cNvSpPr/>
            <p:nvPr/>
          </p:nvSpPr>
          <p:spPr>
            <a:xfrm rot="18414348">
              <a:off x="3230313" y="2847762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967555-D6F0-694D-8793-5ECCD0B41CD7}"/>
                </a:ext>
              </a:extLst>
            </p:cNvPr>
            <p:cNvSpPr/>
            <p:nvPr/>
          </p:nvSpPr>
          <p:spPr>
            <a:xfrm>
              <a:off x="4026335" y="382836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1DE895-F34D-F04F-A832-C31DFF09E43D}"/>
                </a:ext>
              </a:extLst>
            </p:cNvPr>
            <p:cNvSpPr/>
            <p:nvPr/>
          </p:nvSpPr>
          <p:spPr>
            <a:xfrm>
              <a:off x="4217906" y="352909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E61E3A-2784-C94A-8DDD-6CB1350F2168}"/>
                </a:ext>
              </a:extLst>
            </p:cNvPr>
            <p:cNvSpPr/>
            <p:nvPr/>
          </p:nvSpPr>
          <p:spPr>
            <a:xfrm>
              <a:off x="4573219" y="3130289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A214B7-A341-2846-BABD-AA7E2DCFE2A8}"/>
                </a:ext>
              </a:extLst>
            </p:cNvPr>
            <p:cNvSpPr/>
            <p:nvPr/>
          </p:nvSpPr>
          <p:spPr>
            <a:xfrm>
              <a:off x="4756099" y="284978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7A45CF-772C-F34D-8756-26A85F2AC202}"/>
                </a:ext>
              </a:extLst>
            </p:cNvPr>
            <p:cNvSpPr/>
            <p:nvPr/>
          </p:nvSpPr>
          <p:spPr>
            <a:xfrm>
              <a:off x="501180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767B056-F084-4945-AC33-1BA2DECC08BF}"/>
                </a:ext>
              </a:extLst>
            </p:cNvPr>
            <p:cNvSpPr/>
            <p:nvPr/>
          </p:nvSpPr>
          <p:spPr>
            <a:xfrm>
              <a:off x="5203661" y="221549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890D1E7-958B-214A-B94F-398583E2C721}"/>
              </a:ext>
            </a:extLst>
          </p:cNvPr>
          <p:cNvGrpSpPr/>
          <p:nvPr/>
        </p:nvGrpSpPr>
        <p:grpSpPr>
          <a:xfrm>
            <a:off x="4184436" y="1812784"/>
            <a:ext cx="1223737" cy="2868692"/>
            <a:chOff x="6941928" y="1812784"/>
            <a:chExt cx="1223737" cy="28686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BDDD95-DC77-D146-A59B-14BFDBD5DBFD}"/>
                </a:ext>
              </a:extLst>
            </p:cNvPr>
            <p:cNvSpPr/>
            <p:nvPr/>
          </p:nvSpPr>
          <p:spPr>
            <a:xfrm rot="3698781">
              <a:off x="6097892" y="2908371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DE004F1-2CBA-0C44-A032-67124236CD67}"/>
                </a:ext>
              </a:extLst>
            </p:cNvPr>
            <p:cNvSpPr/>
            <p:nvPr/>
          </p:nvSpPr>
          <p:spPr>
            <a:xfrm>
              <a:off x="6941928" y="2205115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6B1CC1-F90B-1C43-8957-BAB88D18B398}"/>
                </a:ext>
              </a:extLst>
            </p:cNvPr>
            <p:cNvSpPr/>
            <p:nvPr/>
          </p:nvSpPr>
          <p:spPr>
            <a:xfrm>
              <a:off x="7136018" y="250858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CAA6968-ED6D-404D-9219-4D37DD49695F}"/>
                </a:ext>
              </a:extLst>
            </p:cNvPr>
            <p:cNvSpPr/>
            <p:nvPr/>
          </p:nvSpPr>
          <p:spPr>
            <a:xfrm>
              <a:off x="7334861" y="292412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E6B7AE1-721A-DB46-98AA-E7CBFB8A065E}"/>
                </a:ext>
              </a:extLst>
            </p:cNvPr>
            <p:cNvSpPr/>
            <p:nvPr/>
          </p:nvSpPr>
          <p:spPr>
            <a:xfrm>
              <a:off x="7532238" y="32136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1479F1-89B7-6A4F-B3DB-39FD56F2345C}"/>
                </a:ext>
              </a:extLst>
            </p:cNvPr>
            <p:cNvSpPr/>
            <p:nvPr/>
          </p:nvSpPr>
          <p:spPr>
            <a:xfrm>
              <a:off x="7799905" y="3778012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386206-0123-3341-B1F5-C847F07FBE7F}"/>
                </a:ext>
              </a:extLst>
            </p:cNvPr>
            <p:cNvSpPr/>
            <p:nvPr/>
          </p:nvSpPr>
          <p:spPr>
            <a:xfrm>
              <a:off x="7982785" y="4077286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5CA7007-0F2F-134B-9946-EA11B7B174F4}"/>
              </a:ext>
            </a:extLst>
          </p:cNvPr>
          <p:cNvGrpSpPr/>
          <p:nvPr/>
        </p:nvGrpSpPr>
        <p:grpSpPr>
          <a:xfrm>
            <a:off x="1845237" y="5164405"/>
            <a:ext cx="2868692" cy="629477"/>
            <a:chOff x="4602729" y="5164405"/>
            <a:chExt cx="2868692" cy="62947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A354E6E-EA48-2344-B140-FC3DAF60226A}"/>
                </a:ext>
              </a:extLst>
            </p:cNvPr>
            <p:cNvSpPr/>
            <p:nvPr/>
          </p:nvSpPr>
          <p:spPr>
            <a:xfrm>
              <a:off x="4602729" y="5164405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18C5104-2B0F-CB42-B963-E444C0E57E72}"/>
                </a:ext>
              </a:extLst>
            </p:cNvPr>
            <p:cNvSpPr/>
            <p:nvPr/>
          </p:nvSpPr>
          <p:spPr>
            <a:xfrm>
              <a:off x="4791941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25E0A8-7D9D-E94D-8D4F-6797184A7FDA}"/>
                </a:ext>
              </a:extLst>
            </p:cNvPr>
            <p:cNvSpPr/>
            <p:nvPr/>
          </p:nvSpPr>
          <p:spPr>
            <a:xfrm>
              <a:off x="514518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AB7A8-368E-1A4B-8CF7-DBE9BF06AB2C}"/>
                </a:ext>
              </a:extLst>
            </p:cNvPr>
            <p:cNvSpPr/>
            <p:nvPr/>
          </p:nvSpPr>
          <p:spPr>
            <a:xfrm>
              <a:off x="5759453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4DAEFE-7337-D344-8F0C-12750C0C6B80}"/>
                </a:ext>
              </a:extLst>
            </p:cNvPr>
            <p:cNvSpPr/>
            <p:nvPr/>
          </p:nvSpPr>
          <p:spPr>
            <a:xfrm>
              <a:off x="6128444" y="537732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0F58DC-7C69-894C-AE2F-E1576C6784DF}"/>
                </a:ext>
              </a:extLst>
            </p:cNvPr>
            <p:cNvSpPr/>
            <p:nvPr/>
          </p:nvSpPr>
          <p:spPr>
            <a:xfrm>
              <a:off x="6663732" y="5387480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A79FAF-35BC-974F-A9E7-2AED6A37F31E}"/>
                </a:ext>
              </a:extLst>
            </p:cNvPr>
            <p:cNvSpPr/>
            <p:nvPr/>
          </p:nvSpPr>
          <p:spPr>
            <a:xfrm>
              <a:off x="6980727" y="538262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9686295-97A0-9645-B5F0-A4EB3C041F78}"/>
              </a:ext>
            </a:extLst>
          </p:cNvPr>
          <p:cNvGrpSpPr/>
          <p:nvPr/>
        </p:nvGrpSpPr>
        <p:grpSpPr>
          <a:xfrm>
            <a:off x="1424941" y="2301635"/>
            <a:ext cx="3800352" cy="3182365"/>
            <a:chOff x="1424941" y="2301635"/>
            <a:chExt cx="3800352" cy="318236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08A7F1F-1EE3-F54E-A927-ED46AD485121}"/>
                </a:ext>
              </a:extLst>
            </p:cNvPr>
            <p:cNvGrpSpPr/>
            <p:nvPr/>
          </p:nvGrpSpPr>
          <p:grpSpPr>
            <a:xfrm>
              <a:off x="1424941" y="2301635"/>
              <a:ext cx="3800352" cy="3182365"/>
              <a:chOff x="1424941" y="2301635"/>
              <a:chExt cx="3800352" cy="3182365"/>
            </a:xfrm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1ACBD7C-BE5E-D44E-9794-BB79499EB4CE}"/>
                  </a:ext>
                </a:extLst>
              </p:cNvPr>
              <p:cNvCxnSpPr/>
              <p:nvPr/>
            </p:nvCxnSpPr>
            <p:spPr>
              <a:xfrm flipV="1">
                <a:off x="2602267" y="2301635"/>
                <a:ext cx="1582169" cy="7863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3493A0C-922B-DD40-AD2B-70E1D1FB16FF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2166955" cy="3472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1C8244A-DBB5-C940-B6D9-173BB83AF47F}"/>
                  </a:ext>
                </a:extLst>
              </p:cNvPr>
              <p:cNvCxnSpPr/>
              <p:nvPr/>
            </p:nvCxnSpPr>
            <p:spPr>
              <a:xfrm flipV="1">
                <a:off x="2154705" y="2673352"/>
                <a:ext cx="2250603" cy="3412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E2C06CF-5B8E-4446-956A-DCB7F12EF463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43806" cy="6477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E5E26D2-060D-334C-B028-7E9D87104075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71240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33522FD-8B49-E945-9AA4-212CDE1B151E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1587266" cy="2714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DF276FCE-F780-AA44-815B-199F317CF8F9}"/>
                  </a:ext>
                </a:extLst>
              </p:cNvPr>
              <p:cNvCxnSpPr/>
              <p:nvPr/>
            </p:nvCxnSpPr>
            <p:spPr>
              <a:xfrm>
                <a:off x="2154705" y="3014554"/>
                <a:ext cx="1307687" cy="23627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39DCE525-30E6-5E44-9FE6-A42819CBC0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1094794" cy="21606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8BC293A-9F78-6A49-944E-54D86F61DF24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86262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DC2FF4B-FC93-6041-BDFF-3232A4ED8E1F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700948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D0E5B2C-A357-5649-B86E-53DA3ABA1BA3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509377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FA297CE-5FD5-DE4D-BE12-62B5025C68CD}"/>
                  </a:ext>
                </a:extLst>
              </p:cNvPr>
              <p:cNvCxnSpPr/>
              <p:nvPr/>
            </p:nvCxnSpPr>
            <p:spPr>
              <a:xfrm>
                <a:off x="1424941" y="3993136"/>
                <a:ext cx="1118852" cy="14177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893DC296-CC34-B845-86BF-D61E9443F73E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507310" cy="208756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2BF7461-64AF-2944-8BF5-9562B8E79FE5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1910538" cy="17117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992341E-31AC-3646-B0F3-8200C7CDBB0A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671C0C0-D2C2-B04B-995F-46C53C8383E2}"/>
                  </a:ext>
                </a:extLst>
              </p:cNvPr>
              <p:cNvCxnSpPr/>
              <p:nvPr/>
            </p:nvCxnSpPr>
            <p:spPr>
              <a:xfrm flipH="1">
                <a:off x="2125889" y="2380267"/>
                <a:ext cx="476378" cy="300235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385467-31F8-4E41-9830-D6D9C11C215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445826" cy="17218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52D922E-DE9D-374F-B35B-8CEAB124D2B0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2698163" cy="16887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41FF7D2-EC8E-C642-A48F-4EB2C321E9AB}"/>
                  </a:ext>
                </a:extLst>
              </p:cNvPr>
              <p:cNvCxnSpPr/>
              <p:nvPr/>
            </p:nvCxnSpPr>
            <p:spPr>
              <a:xfrm>
                <a:off x="1971825" y="3295059"/>
                <a:ext cx="1490567" cy="20822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27DF4B36-931D-AA4C-9792-F6D6AC443BFD}"/>
                  </a:ext>
                </a:extLst>
              </p:cNvPr>
              <p:cNvCxnSpPr/>
              <p:nvPr/>
            </p:nvCxnSpPr>
            <p:spPr>
              <a:xfrm>
                <a:off x="2410414" y="2673352"/>
                <a:ext cx="68721" cy="27092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9E883BD3-6B55-1948-A30D-2CC233A6289A}"/>
                  </a:ext>
                </a:extLst>
              </p:cNvPr>
              <p:cNvCxnSpPr/>
              <p:nvPr/>
            </p:nvCxnSpPr>
            <p:spPr>
              <a:xfrm flipH="1" flipV="1">
                <a:off x="2629049" y="2312017"/>
                <a:ext cx="464352" cy="30754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E42E4094-E757-324D-9B1A-C352FFBF876A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1668460" cy="13943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AA2A85D-3934-3F4C-A535-16F3638CD8D5}"/>
                  </a:ext>
                </a:extLst>
              </p:cNvPr>
              <p:cNvCxnSpPr/>
              <p:nvPr/>
            </p:nvCxnSpPr>
            <p:spPr>
              <a:xfrm flipH="1" flipV="1">
                <a:off x="1424941" y="3993136"/>
                <a:ext cx="2889734" cy="13894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2476145-4588-2F4A-9FBF-94417B9715B7}"/>
                  </a:ext>
                </a:extLst>
              </p:cNvPr>
              <p:cNvCxnSpPr/>
              <p:nvPr/>
            </p:nvCxnSpPr>
            <p:spPr>
              <a:xfrm flipH="1" flipV="1">
                <a:off x="2181487" y="2946304"/>
                <a:ext cx="2068530" cy="24645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5984713-C26C-D44F-9F1D-ECBA056FADE9}"/>
                  </a:ext>
                </a:extLst>
              </p:cNvPr>
              <p:cNvCxnSpPr/>
              <p:nvPr/>
            </p:nvCxnSpPr>
            <p:spPr>
              <a:xfrm flipV="1">
                <a:off x="2190547" y="3241956"/>
                <a:ext cx="2740297" cy="21689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E986074-08D7-8A42-B59D-4CD3BED5F1C1}"/>
                  </a:ext>
                </a:extLst>
              </p:cNvPr>
              <p:cNvCxnSpPr/>
              <p:nvPr/>
            </p:nvCxnSpPr>
            <p:spPr>
              <a:xfrm flipV="1">
                <a:off x="2543793" y="3806282"/>
                <a:ext cx="2525402" cy="16046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8FFC5F2-5C93-754B-B8B1-9F8CB1DD7EB4}"/>
                  </a:ext>
                </a:extLst>
              </p:cNvPr>
              <p:cNvCxnSpPr/>
              <p:nvPr/>
            </p:nvCxnSpPr>
            <p:spPr>
              <a:xfrm flipV="1">
                <a:off x="3093401" y="3942782"/>
                <a:ext cx="1975794" cy="144469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4AAAF32-87B3-1048-B0F3-C085D1C9501E}"/>
                  </a:ext>
                </a:extLst>
              </p:cNvPr>
              <p:cNvCxnSpPr/>
              <p:nvPr/>
            </p:nvCxnSpPr>
            <p:spPr>
              <a:xfrm flipV="1">
                <a:off x="3184841" y="2673352"/>
                <a:ext cx="1220467" cy="28106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15CC983-5AB8-264A-82BE-195EE8B00671}"/>
                  </a:ext>
                </a:extLst>
              </p:cNvPr>
              <p:cNvCxnSpPr/>
              <p:nvPr/>
            </p:nvCxnSpPr>
            <p:spPr>
              <a:xfrm flipV="1">
                <a:off x="4379333" y="3088896"/>
                <a:ext cx="224818" cy="23219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52688AD-AC4A-4841-B4BB-8BCB8A48D938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03041" cy="2930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ABB5278-1CB8-BD47-8E79-7D307B839B4A}"/>
                  </a:ext>
                </a:extLst>
              </p:cNvPr>
              <p:cNvCxnSpPr/>
              <p:nvPr/>
            </p:nvCxnSpPr>
            <p:spPr>
              <a:xfrm>
                <a:off x="1998607" y="3226809"/>
                <a:ext cx="3070588" cy="57947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FAD62ED-2ED5-8E4C-BF54-4598B4C34C4C}"/>
                  </a:ext>
                </a:extLst>
              </p:cNvPr>
              <p:cNvCxnSpPr/>
              <p:nvPr/>
            </p:nvCxnSpPr>
            <p:spPr>
              <a:xfrm>
                <a:off x="1616512" y="3693862"/>
                <a:ext cx="3608781" cy="47994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DBF28AC-D907-B04D-B110-BFFD6269885A}"/>
                  </a:ext>
                </a:extLst>
              </p:cNvPr>
              <p:cNvCxnSpPr/>
              <p:nvPr/>
            </p:nvCxnSpPr>
            <p:spPr>
              <a:xfrm>
                <a:off x="1472418" y="4097932"/>
                <a:ext cx="3752875" cy="758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172A10E-9847-C143-A4D0-7B62A93A47A8}"/>
                  </a:ext>
                </a:extLst>
              </p:cNvPr>
              <p:cNvCxnSpPr/>
              <p:nvPr/>
            </p:nvCxnSpPr>
            <p:spPr>
              <a:xfrm flipV="1">
                <a:off x="1424941" y="2301635"/>
                <a:ext cx="2759495" cy="16915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384FF43-FC12-0242-829C-8272231FF824}"/>
                  </a:ext>
                </a:extLst>
              </p:cNvPr>
              <p:cNvCxnSpPr/>
              <p:nvPr/>
            </p:nvCxnSpPr>
            <p:spPr>
              <a:xfrm flipV="1">
                <a:off x="1424941" y="3020646"/>
                <a:ext cx="3152428" cy="972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7F853E9-DC4D-B341-A54F-4DC5A4394DAD}"/>
                  </a:ext>
                </a:extLst>
              </p:cNvPr>
              <p:cNvCxnSpPr/>
              <p:nvPr/>
            </p:nvCxnSpPr>
            <p:spPr>
              <a:xfrm flipV="1">
                <a:off x="1998607" y="2673352"/>
                <a:ext cx="2406701" cy="5534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7A4AC6A0-07ED-314A-A67F-E291C3F26E61}"/>
                  </a:ext>
                </a:extLst>
              </p:cNvPr>
              <p:cNvCxnSpPr/>
              <p:nvPr/>
            </p:nvCxnSpPr>
            <p:spPr>
              <a:xfrm>
                <a:off x="2181487" y="2946304"/>
                <a:ext cx="2395882" cy="7434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D9C03BC-A160-0543-B283-B4B635F6B519}"/>
                  </a:ext>
                </a:extLst>
              </p:cNvPr>
              <p:cNvCxnSpPr/>
              <p:nvPr/>
            </p:nvCxnSpPr>
            <p:spPr>
              <a:xfrm>
                <a:off x="2602267" y="2380267"/>
                <a:ext cx="1889475" cy="6121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D1FE262-C052-2D4E-93FF-761A32528977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145697" cy="9981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D2820AA-806B-9047-A868-F6BD8F753F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413364" cy="15625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7716504-2F83-FB48-AACB-8F599604FD21}"/>
                  </a:ext>
                </a:extLst>
              </p:cNvPr>
              <p:cNvCxnSpPr/>
              <p:nvPr/>
            </p:nvCxnSpPr>
            <p:spPr>
              <a:xfrm>
                <a:off x="2629049" y="2312017"/>
                <a:ext cx="2596244" cy="18617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6E4381A8-1CF5-6C4B-B0CC-14594CB4CE3F}"/>
                  </a:ext>
                </a:extLst>
              </p:cNvPr>
              <p:cNvCxnSpPr/>
              <p:nvPr/>
            </p:nvCxnSpPr>
            <p:spPr>
              <a:xfrm flipV="1">
                <a:off x="4406115" y="3942782"/>
                <a:ext cx="663080" cy="1536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6FCA5CD-0DB2-0147-BACD-A9FA34EF75F6}"/>
                  </a:ext>
                </a:extLst>
              </p:cNvPr>
              <p:cNvCxnSpPr/>
              <p:nvPr/>
            </p:nvCxnSpPr>
            <p:spPr>
              <a:xfrm flipV="1">
                <a:off x="4406115" y="3117166"/>
                <a:ext cx="262694" cy="23619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C7C0997-D094-5A4F-8B50-036F0D63F3AA}"/>
                  </a:ext>
                </a:extLst>
              </p:cNvPr>
              <p:cNvCxnSpPr/>
              <p:nvPr/>
            </p:nvCxnSpPr>
            <p:spPr>
              <a:xfrm flipH="1" flipV="1">
                <a:off x="4405308" y="2673352"/>
                <a:ext cx="807" cy="28057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BEBCBEC-75AC-224F-9E1C-80DA7EDB3A4B}"/>
                  </a:ext>
                </a:extLst>
              </p:cNvPr>
              <p:cNvCxnSpPr/>
              <p:nvPr/>
            </p:nvCxnSpPr>
            <p:spPr>
              <a:xfrm flipH="1" flipV="1">
                <a:off x="4211218" y="2369885"/>
                <a:ext cx="194897" cy="31092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E8EBBF7-4B98-3745-8D50-90D42A2C3B2B}"/>
                </a:ext>
              </a:extLst>
            </p:cNvPr>
            <p:cNvGrpSpPr/>
            <p:nvPr/>
          </p:nvGrpSpPr>
          <p:grpSpPr>
            <a:xfrm>
              <a:off x="1616512" y="3310206"/>
              <a:ext cx="3185016" cy="2105544"/>
              <a:chOff x="1616512" y="3310206"/>
              <a:chExt cx="3185016" cy="2105544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22F6096E-F603-DB4A-834C-FA99AE06C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16512" y="3693862"/>
                <a:ext cx="2381168" cy="1693618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006484A-717D-BE43-910A-7E6B1A7A3E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2338" y="3378456"/>
                <a:ext cx="739190" cy="2037294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B53F6F9-7C1B-D847-BD0F-EA1C914E74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6512" y="3310206"/>
                <a:ext cx="3158234" cy="383656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C5FC14-FB5C-4742-921F-F88A941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Assumption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Zero k-Clique</a:t>
            </a:r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85C9AE4-4EDB-C349-B43C-9B341DA189ED}"/>
              </a:ext>
            </a:extLst>
          </p:cNvPr>
          <p:cNvGrpSpPr/>
          <p:nvPr/>
        </p:nvGrpSpPr>
        <p:grpSpPr>
          <a:xfrm>
            <a:off x="1611539" y="3333949"/>
            <a:ext cx="3185016" cy="2105544"/>
            <a:chOff x="2359467" y="3310206"/>
            <a:chExt cx="3185016" cy="2105544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A7B6F64-CB3D-EA45-B452-08D8ED321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9467" y="3693862"/>
              <a:ext cx="2381168" cy="169361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7E065E9-A9F7-4443-87A8-064DEC7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5293" y="3378456"/>
              <a:ext cx="739190" cy="203729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C857D0-953B-6144-B93C-C9745EBEA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9467" y="3310206"/>
              <a:ext cx="3158234" cy="38365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7E8B8170-78BF-424C-A84C-0F932B3CB749}"/>
                  </a:ext>
                </a:extLst>
              </p:cNvPr>
              <p:cNvSpPr/>
              <p:nvPr/>
            </p:nvSpPr>
            <p:spPr>
              <a:xfrm>
                <a:off x="6486316" y="4563994"/>
                <a:ext cx="5490539" cy="204558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Average-Case Assumption</a:t>
                </a:r>
              </a:p>
              <a:p>
                <a:pPr algn="ctr"/>
                <a:r>
                  <a:rPr lang="en-US" sz="3200" dirty="0">
                    <a:solidFill>
                      <a:srgbClr val="C00000"/>
                    </a:solidFill>
                  </a:rPr>
                  <a:t>Finding</a:t>
                </a: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takes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7E8B8170-78BF-424C-A84C-0F932B3CB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16" y="4563994"/>
                <a:ext cx="5490539" cy="2045585"/>
              </a:xfrm>
              <a:prstGeom prst="roundRect">
                <a:avLst/>
              </a:prstGeom>
              <a:blipFill>
                <a:blip r:embed="rId4"/>
                <a:stretch>
                  <a:fillRect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A14D7974-9D94-F444-BA66-65803C0050D3}"/>
                  </a:ext>
                </a:extLst>
              </p:cNvPr>
              <p:cNvSpPr/>
              <p:nvPr/>
            </p:nvSpPr>
            <p:spPr>
              <a:xfrm>
                <a:off x="6486316" y="1291014"/>
                <a:ext cx="5490539" cy="297931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tx1"/>
                    </a:solidFill>
                  </a:rPr>
                  <a:t>Distribution</a:t>
                </a: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Complete k-partite graph</a:t>
                </a: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32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3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514350" indent="-514350" algn="ctr">
                  <a:buAutoNum type="arabicPeriod"/>
                </a:pP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ounded Rectangle 95">
                <a:extLst>
                  <a:ext uri="{FF2B5EF4-FFF2-40B4-BE49-F238E27FC236}">
                    <a16:creationId xmlns:a16="http://schemas.microsoft.com/office/drawing/2014/main" id="{A14D7974-9D94-F444-BA66-65803C005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16" y="1291014"/>
                <a:ext cx="5490539" cy="297931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20151307-7693-AB40-8989-E0CCAF3391EC}"/>
              </a:ext>
            </a:extLst>
          </p:cNvPr>
          <p:cNvGrpSpPr/>
          <p:nvPr/>
        </p:nvGrpSpPr>
        <p:grpSpPr>
          <a:xfrm>
            <a:off x="7743871" y="5536295"/>
            <a:ext cx="2754495" cy="1009176"/>
            <a:chOff x="7969420" y="5669690"/>
            <a:chExt cx="2754495" cy="1009176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31EE1C9-E53F-C74E-B2C5-C6454128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7969420" y="566969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90944C8-B1E2-1644-8E44-19BA72F6F73A}"/>
                    </a:ext>
                  </a:extLst>
                </p:cNvPr>
                <p:cNvSpPr txBox="1"/>
                <p:nvPr/>
              </p:nvSpPr>
              <p:spPr>
                <a:xfrm>
                  <a:off x="8957727" y="5881891"/>
                  <a:ext cx="1766188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90944C8-B1E2-1644-8E44-19BA72F6F7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7727" y="5881891"/>
                  <a:ext cx="1766188" cy="593624"/>
                </a:xfrm>
                <a:prstGeom prst="rect">
                  <a:avLst/>
                </a:prstGeom>
                <a:blipFill>
                  <a:blip r:embed="rId7"/>
                  <a:stretch>
                    <a:fillRect r="-2143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C82A42-AFBF-BF48-B686-621D0C0B51A0}"/>
              </a:ext>
            </a:extLst>
          </p:cNvPr>
          <p:cNvGrpSpPr/>
          <p:nvPr/>
        </p:nvGrpSpPr>
        <p:grpSpPr>
          <a:xfrm>
            <a:off x="854463" y="1794431"/>
            <a:ext cx="767411" cy="2287297"/>
            <a:chOff x="854463" y="1794431"/>
            <a:chExt cx="767411" cy="2287297"/>
          </a:xfrm>
        </p:grpSpPr>
        <p:sp>
          <p:nvSpPr>
            <p:cNvPr id="101" name="Left Brace 100">
              <a:extLst>
                <a:ext uri="{FF2B5EF4-FFF2-40B4-BE49-F238E27FC236}">
                  <a16:creationId xmlns:a16="http://schemas.microsoft.com/office/drawing/2014/main" id="{016CC50E-AB6D-CF4F-AB36-99A7862E3F01}"/>
                </a:ext>
              </a:extLst>
            </p:cNvPr>
            <p:cNvSpPr/>
            <p:nvPr/>
          </p:nvSpPr>
          <p:spPr>
            <a:xfrm rot="2062875">
              <a:off x="1221824" y="1794431"/>
              <a:ext cx="400050" cy="2287297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EB5BF69-06E1-4B42-87BD-F1F58898780B}"/>
                    </a:ext>
                  </a:extLst>
                </p:cNvPr>
                <p:cNvSpPr txBox="1"/>
                <p:nvPr/>
              </p:nvSpPr>
              <p:spPr>
                <a:xfrm>
                  <a:off x="854463" y="2398700"/>
                  <a:ext cx="520271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EB5BF69-06E1-4B42-87BD-F1F588987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463" y="2398700"/>
                  <a:ext cx="520271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CFB5D03-5A8D-BA48-A09E-E8171FBDDCDF}"/>
                  </a:ext>
                </a:extLst>
              </p:cNvPr>
              <p:cNvSpPr txBox="1"/>
              <p:nvPr/>
            </p:nvSpPr>
            <p:spPr>
              <a:xfrm>
                <a:off x="3049189" y="1822227"/>
                <a:ext cx="86642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CFB5D03-5A8D-BA48-A09E-E8171FBDD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189" y="1822227"/>
                <a:ext cx="866420" cy="624338"/>
              </a:xfrm>
              <a:prstGeom prst="rect">
                <a:avLst/>
              </a:prstGeom>
              <a:blipFill>
                <a:blip r:embed="rId9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68C571-60F7-A041-AB44-3C8332A511E2}"/>
                  </a:ext>
                </a:extLst>
              </p:cNvPr>
              <p:cNvSpPr txBox="1"/>
              <p:nvPr/>
            </p:nvSpPr>
            <p:spPr>
              <a:xfrm>
                <a:off x="2479135" y="6024804"/>
                <a:ext cx="18667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3200" dirty="0"/>
                  <a:t>-partite</a:t>
                </a: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168C571-60F7-A041-AB44-3C8332A51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135" y="6024804"/>
                <a:ext cx="1866752" cy="584775"/>
              </a:xfrm>
              <a:prstGeom prst="rect">
                <a:avLst/>
              </a:prstGeom>
              <a:blipFill>
                <a:blip r:embed="rId12"/>
                <a:stretch>
                  <a:fillRect l="-2027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EFDE4B7-4A5C-A241-AF00-DA883DC0A8A6}"/>
              </a:ext>
            </a:extLst>
          </p:cNvPr>
          <p:cNvGrpSpPr/>
          <p:nvPr/>
        </p:nvGrpSpPr>
        <p:grpSpPr>
          <a:xfrm>
            <a:off x="1301003" y="3061055"/>
            <a:ext cx="4031440" cy="2831831"/>
            <a:chOff x="1301003" y="3061055"/>
            <a:chExt cx="4031440" cy="2831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53CABD3-E5DE-F349-A1CB-3F18E03FBEA3}"/>
                    </a:ext>
                  </a:extLst>
                </p:cNvPr>
                <p:cNvSpPr txBox="1"/>
                <p:nvPr/>
              </p:nvSpPr>
              <p:spPr>
                <a:xfrm>
                  <a:off x="1301003" y="3061055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F53CABD3-E5DE-F349-A1CB-3F18E03FB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1003" y="3061055"/>
                  <a:ext cx="520271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1EC5B3-5299-924C-B682-50418950DE2D}"/>
                    </a:ext>
                  </a:extLst>
                </p:cNvPr>
                <p:cNvSpPr txBox="1"/>
                <p:nvPr/>
              </p:nvSpPr>
              <p:spPr>
                <a:xfrm>
                  <a:off x="4812172" y="3085007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81EC5B3-5299-924C-B682-50418950D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172" y="3085007"/>
                  <a:ext cx="520271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1B7A2E-4C48-A940-98D2-8E2D586145FD}"/>
                    </a:ext>
                  </a:extLst>
                </p:cNvPr>
                <p:cNvSpPr txBox="1"/>
                <p:nvPr/>
              </p:nvSpPr>
              <p:spPr>
                <a:xfrm>
                  <a:off x="3547660" y="5308111"/>
                  <a:ext cx="520271" cy="584775"/>
                </a:xfrm>
                <a:prstGeom prst="rect">
                  <a:avLst/>
                </a:prstGeom>
                <a:noFill/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1B7A2E-4C48-A940-98D2-8E2D58614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660" y="5308111"/>
                  <a:ext cx="520271" cy="58477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effectLst>
                  <a:glow rad="25400">
                    <a:schemeClr val="bg1">
                      <a:alpha val="40000"/>
                    </a:schemeClr>
                  </a:glo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371D237-D01B-3547-92BB-702418A29F44}"/>
                </a:ext>
              </a:extLst>
            </p:cNvPr>
            <p:cNvGrpSpPr/>
            <p:nvPr/>
          </p:nvGrpSpPr>
          <p:grpSpPr>
            <a:xfrm>
              <a:off x="1460414" y="3212374"/>
              <a:ext cx="3497494" cy="2364404"/>
              <a:chOff x="1460414" y="3212374"/>
              <a:chExt cx="3497494" cy="2364404"/>
            </a:xfrm>
            <a:solidFill>
              <a:srgbClr val="C00000"/>
            </a:solidFill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EBAE4B4-1145-684E-94ED-C6F2FF9CCEC6}"/>
                  </a:ext>
                </a:extLst>
              </p:cNvPr>
              <p:cNvSpPr/>
              <p:nvPr/>
            </p:nvSpPr>
            <p:spPr>
              <a:xfrm>
                <a:off x="1460414" y="3523789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DAC60B3-C135-4549-B1F1-6FF553F9CDD8}"/>
                  </a:ext>
                </a:extLst>
              </p:cNvPr>
              <p:cNvSpPr/>
              <p:nvPr/>
            </p:nvSpPr>
            <p:spPr>
              <a:xfrm>
                <a:off x="4775028" y="3212374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45FC87C-1304-DB4D-9C66-77A59DCD4FA9}"/>
                  </a:ext>
                </a:extLst>
              </p:cNvPr>
              <p:cNvSpPr/>
              <p:nvPr/>
            </p:nvSpPr>
            <p:spPr>
              <a:xfrm>
                <a:off x="3911026" y="5383738"/>
                <a:ext cx="182880" cy="19304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9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uiExpand="1" build="p" animBg="1"/>
      <p:bldP spid="96" grpId="0" uiExpand="1" build="p" animBg="1"/>
      <p:bldP spid="104" grpId="0"/>
      <p:bldP spid="10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5C117B-C865-284B-AA01-432CA4CD1934}"/>
              </a:ext>
            </a:extLst>
          </p:cNvPr>
          <p:cNvGrpSpPr/>
          <p:nvPr/>
        </p:nvGrpSpPr>
        <p:grpSpPr>
          <a:xfrm>
            <a:off x="4480718" y="2610439"/>
            <a:ext cx="4822603" cy="1778529"/>
            <a:chOff x="4480718" y="2610439"/>
            <a:chExt cx="4822603" cy="177852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3E69D2-5068-F540-8829-E2EB044208BA}"/>
                </a:ext>
              </a:extLst>
            </p:cNvPr>
            <p:cNvCxnSpPr>
              <a:cxnSpLocks/>
            </p:cNvCxnSpPr>
            <p:nvPr/>
          </p:nvCxnSpPr>
          <p:spPr>
            <a:xfrm>
              <a:off x="5452247" y="2615859"/>
              <a:ext cx="3467895" cy="10999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0A2D76-71BF-6A4F-80BE-4102670C3D28}"/>
                </a:ext>
              </a:extLst>
            </p:cNvPr>
            <p:cNvCxnSpPr>
              <a:cxnSpLocks/>
            </p:cNvCxnSpPr>
            <p:nvPr/>
          </p:nvCxnSpPr>
          <p:spPr>
            <a:xfrm>
              <a:off x="4480718" y="2615856"/>
              <a:ext cx="4439424" cy="1454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BB8619A-7246-7C4D-AC24-1D7F2ABBFDB3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7825838" y="2610439"/>
              <a:ext cx="1094304" cy="765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1D487AC-6E9C-7D4C-8A4F-8E6A1189720E}"/>
                </a:ext>
              </a:extLst>
            </p:cNvPr>
            <p:cNvGrpSpPr/>
            <p:nvPr/>
          </p:nvGrpSpPr>
          <p:grpSpPr>
            <a:xfrm>
              <a:off x="8920142" y="3081930"/>
              <a:ext cx="383179" cy="1307038"/>
              <a:chOff x="4736494" y="3227010"/>
              <a:chExt cx="459620" cy="1630437"/>
            </a:xfrm>
            <a:solidFill>
              <a:schemeClr val="tx1"/>
            </a:solidFill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52A32341-CB22-3545-B00E-4FF816E89CF7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88CCA071-A8CE-0548-8B0C-5EEF9FC6420C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864B1A6-4D27-564A-B472-5CBB84F341ED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FC6D89-45B7-8A4B-BEB4-8144D3058860}"/>
              </a:ext>
            </a:extLst>
          </p:cNvPr>
          <p:cNvGrpSpPr/>
          <p:nvPr/>
        </p:nvGrpSpPr>
        <p:grpSpPr>
          <a:xfrm>
            <a:off x="2526307" y="2610438"/>
            <a:ext cx="4364823" cy="1716264"/>
            <a:chOff x="2526307" y="2610438"/>
            <a:chExt cx="4364823" cy="171626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E066E24-5BC4-B64C-A240-43ADE09176DF}"/>
                </a:ext>
              </a:extLst>
            </p:cNvPr>
            <p:cNvCxnSpPr>
              <a:cxnSpLocks/>
              <a:endCxn id="145" idx="3"/>
            </p:cNvCxnSpPr>
            <p:nvPr/>
          </p:nvCxnSpPr>
          <p:spPr>
            <a:xfrm flipH="1">
              <a:off x="2909486" y="2639479"/>
              <a:ext cx="2622730" cy="103370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9B88FBD-7124-F649-8BDD-44F82C088B41}"/>
                </a:ext>
              </a:extLst>
            </p:cNvPr>
            <p:cNvCxnSpPr>
              <a:cxnSpLocks/>
              <a:stCxn id="70" idx="2"/>
              <a:endCxn id="146" idx="3"/>
            </p:cNvCxnSpPr>
            <p:nvPr/>
          </p:nvCxnSpPr>
          <p:spPr>
            <a:xfrm flipH="1">
              <a:off x="2909485" y="2610439"/>
              <a:ext cx="3981645" cy="153009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B87F3AA-73F1-144C-B361-74E0DA32CACE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 flipH="1">
              <a:off x="2892495" y="2610438"/>
              <a:ext cx="1120872" cy="61504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865AE16-A74B-764E-8F0D-1FC3915100A5}"/>
                </a:ext>
              </a:extLst>
            </p:cNvPr>
            <p:cNvGrpSpPr/>
            <p:nvPr/>
          </p:nvGrpSpPr>
          <p:grpSpPr>
            <a:xfrm>
              <a:off x="2526307" y="3019664"/>
              <a:ext cx="383179" cy="1307038"/>
              <a:chOff x="4736494" y="3227010"/>
              <a:chExt cx="459620" cy="1630437"/>
            </a:xfrm>
            <a:solidFill>
              <a:schemeClr val="tx1"/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BFF2613-5358-834B-9D5E-E7A08EF7EB3A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FFED15B-EACC-0C47-94F8-A8EBAFCBAF6D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A764C4A-3938-FA47-B923-684F4183AAF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Puzzles?</a:t>
            </a:r>
            <a:endParaRPr lang="en-US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9C3392-C89B-D742-8307-9E738D2B6389}"/>
              </a:ext>
            </a:extLst>
          </p:cNvPr>
          <p:cNvGrpSpPr/>
          <p:nvPr/>
        </p:nvGrpSpPr>
        <p:grpSpPr>
          <a:xfrm rot="5400000">
            <a:off x="5733436" y="326449"/>
            <a:ext cx="372333" cy="4195649"/>
            <a:chOff x="3656098" y="2805784"/>
            <a:chExt cx="296173" cy="3121630"/>
          </a:xfrm>
          <a:solidFill>
            <a:schemeClr val="tx1"/>
          </a:solidFill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7F1466-D750-9741-9109-7D20D88CA639}"/>
                </a:ext>
              </a:extLst>
            </p:cNvPr>
            <p:cNvGrpSpPr/>
            <p:nvPr/>
          </p:nvGrpSpPr>
          <p:grpSpPr>
            <a:xfrm>
              <a:off x="3656099" y="2805784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2ABDFA2-685D-CD4D-8C69-E7D84A85C8BD}"/>
                  </a:ext>
                </a:extLst>
              </p:cNvPr>
              <p:cNvSpPr/>
              <p:nvPr/>
            </p:nvSpPr>
            <p:spPr>
              <a:xfrm rot="16200000">
                <a:off x="4727310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AF28782-C8CD-4D41-85E5-C738A2CCA307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954A229-ED96-A443-88C2-1664B6E262BC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93ED770-E9C6-7D49-9EBE-C80A6E0469BF}"/>
                </a:ext>
              </a:extLst>
            </p:cNvPr>
            <p:cNvGrpSpPr/>
            <p:nvPr/>
          </p:nvGrpSpPr>
          <p:grpSpPr>
            <a:xfrm>
              <a:off x="3656098" y="3876335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5270EBF-6973-634F-978F-67374F21EFB5}"/>
                  </a:ext>
                </a:extLst>
              </p:cNvPr>
              <p:cNvSpPr/>
              <p:nvPr/>
            </p:nvSpPr>
            <p:spPr>
              <a:xfrm rot="16200000">
                <a:off x="4727311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EF734D1-0EEC-C14E-8D14-E07341F3F81A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6FABBF0-484B-D84A-9A89-EF66673C792A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20AA3DC-558D-6B4F-BDE7-BB1AF3F36E78}"/>
                </a:ext>
              </a:extLst>
            </p:cNvPr>
            <p:cNvGrpSpPr/>
            <p:nvPr/>
          </p:nvGrpSpPr>
          <p:grpSpPr>
            <a:xfrm>
              <a:off x="3656098" y="4946886"/>
              <a:ext cx="296172" cy="980528"/>
              <a:chOff x="4743000" y="3220244"/>
              <a:chExt cx="446609" cy="1643968"/>
            </a:xfrm>
            <a:grpFill/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5892892-552F-5241-AD3B-182FD29DE753}"/>
                  </a:ext>
                </a:extLst>
              </p:cNvPr>
              <p:cNvSpPr/>
              <p:nvPr/>
            </p:nvSpPr>
            <p:spPr>
              <a:xfrm rot="16200000">
                <a:off x="4727311" y="323593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5547E9B-7A7D-074E-AC15-3493F422D0EA}"/>
                  </a:ext>
                </a:extLst>
              </p:cNvPr>
              <p:cNvSpPr/>
              <p:nvPr/>
            </p:nvSpPr>
            <p:spPr>
              <a:xfrm rot="16200000">
                <a:off x="4727311" y="3818924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BBF0583-152A-F34D-BEEF-7779121B1A35}"/>
                  </a:ext>
                </a:extLst>
              </p:cNvPr>
              <p:cNvSpPr/>
              <p:nvPr/>
            </p:nvSpPr>
            <p:spPr>
              <a:xfrm rot="16200000">
                <a:off x="4727310" y="4401915"/>
                <a:ext cx="477987" cy="446608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CABB9A-6671-B64D-ABBE-8852DD63EE88}"/>
                  </a:ext>
                </a:extLst>
              </p:cNvPr>
              <p:cNvSpPr txBox="1"/>
              <p:nvPr/>
            </p:nvSpPr>
            <p:spPr>
              <a:xfrm>
                <a:off x="4040947" y="1709460"/>
                <a:ext cx="3812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Input Universe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5CABB9A-6671-B64D-ABBE-8852DD63E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0947" y="1709460"/>
                <a:ext cx="3812471" cy="523220"/>
              </a:xfrm>
              <a:prstGeom prst="rect">
                <a:avLst/>
              </a:prstGeom>
              <a:blipFill>
                <a:blip r:embed="rId8"/>
                <a:stretch>
                  <a:fillRect l="-2990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FE046AD-1AEE-584B-94DA-98717A86BDB1}"/>
                  </a:ext>
                </a:extLst>
              </p:cNvPr>
              <p:cNvSpPr txBox="1"/>
              <p:nvPr/>
            </p:nvSpPr>
            <p:spPr>
              <a:xfrm>
                <a:off x="3910239" y="3010284"/>
                <a:ext cx="3795478" cy="53931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publish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evaluations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FE046AD-1AEE-584B-94DA-98717A86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239" y="3010284"/>
                <a:ext cx="3795478" cy="539315"/>
              </a:xfrm>
              <a:prstGeom prst="rect">
                <a:avLst/>
              </a:prstGeom>
              <a:blipFill>
                <a:blip r:embed="rId9"/>
                <a:stretch>
                  <a:fillRect l="-3000" t="-6977" r="-667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6CD84DB-EA74-4844-9C2B-031E5442AB68}"/>
              </a:ext>
            </a:extLst>
          </p:cNvPr>
          <p:cNvGrpSpPr/>
          <p:nvPr/>
        </p:nvGrpSpPr>
        <p:grpSpPr>
          <a:xfrm>
            <a:off x="3566517" y="3818803"/>
            <a:ext cx="1276878" cy="1453561"/>
            <a:chOff x="3566517" y="4140536"/>
            <a:chExt cx="1276878" cy="145356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E538E88-B7CD-E84D-9E0C-76F46575AC39}"/>
                </a:ext>
              </a:extLst>
            </p:cNvPr>
            <p:cNvGrpSpPr/>
            <p:nvPr/>
          </p:nvGrpSpPr>
          <p:grpSpPr>
            <a:xfrm>
              <a:off x="3566517" y="4140536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13692526-D675-DD4A-9652-34672C57C294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13692526-D675-DD4A-9652-34672C57C2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20" r="-202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F98D609-9962-D141-ABF4-5FA128FD0044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C00B88C-28A5-E54F-A0CB-62A526F5D9AC}"/>
                </a:ext>
              </a:extLst>
            </p:cNvPr>
            <p:cNvGrpSpPr/>
            <p:nvPr/>
          </p:nvGrpSpPr>
          <p:grpSpPr>
            <a:xfrm>
              <a:off x="3578598" y="4563793"/>
              <a:ext cx="1252716" cy="539315"/>
              <a:chOff x="2526307" y="4562101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0F05FF81-F6B2-5C47-B6DC-3466A754AFFD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62101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0F05FF81-F6B2-5C47-B6DC-3466A754AF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62101"/>
                    <a:ext cx="1252716" cy="5393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20" r="-2020" b="-186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6081AAB-490F-1E42-89EF-0940356AB303}"/>
                  </a:ext>
                </a:extLst>
              </p:cNvPr>
              <p:cNvSpPr/>
              <p:nvPr/>
            </p:nvSpPr>
            <p:spPr>
              <a:xfrm>
                <a:off x="3052862" y="4645592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71F6C56-B17B-714C-902E-F5F5229F36A8}"/>
                </a:ext>
              </a:extLst>
            </p:cNvPr>
            <p:cNvGrpSpPr/>
            <p:nvPr/>
          </p:nvGrpSpPr>
          <p:grpSpPr>
            <a:xfrm>
              <a:off x="3590679" y="5054782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184867B-FEDC-C44E-B7B6-E1EE3596F049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184867B-FEDC-C44E-B7B6-E1EE3596F0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020" r="-202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A54BC29-E40D-E04B-B9C4-ED9C8F0602AB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9F4E8-D33C-AB4E-99F3-F178FAE132EA}"/>
              </a:ext>
            </a:extLst>
          </p:cNvPr>
          <p:cNvGrpSpPr/>
          <p:nvPr/>
        </p:nvGrpSpPr>
        <p:grpSpPr>
          <a:xfrm>
            <a:off x="6494144" y="3748914"/>
            <a:ext cx="1289988" cy="1473280"/>
            <a:chOff x="6494144" y="4070647"/>
            <a:chExt cx="1289988" cy="147328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23E382-8417-1240-8E76-7CE57CDCF826}"/>
                </a:ext>
              </a:extLst>
            </p:cNvPr>
            <p:cNvGrpSpPr/>
            <p:nvPr/>
          </p:nvGrpSpPr>
          <p:grpSpPr>
            <a:xfrm>
              <a:off x="6531416" y="4070647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E71D905B-5A82-E742-95C3-34525D846B22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61" name="TextBox 160">
                    <a:extLst>
                      <a:ext uri="{FF2B5EF4-FFF2-40B4-BE49-F238E27FC236}">
                        <a16:creationId xmlns:a16="http://schemas.microsoft.com/office/drawing/2014/main" id="{E71D905B-5A82-E742-95C3-34525D846B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000" r="-1000" b="-1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7622C99B-01A5-EB48-A426-EA175818E761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4277F655-80D5-F740-B1C2-CBE6ACB2FCF7}"/>
                </a:ext>
              </a:extLst>
            </p:cNvPr>
            <p:cNvGrpSpPr/>
            <p:nvPr/>
          </p:nvGrpSpPr>
          <p:grpSpPr>
            <a:xfrm>
              <a:off x="6512780" y="4529515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8C629E5D-341E-9B41-B119-C39069AAE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8C629E5D-341E-9B41-B119-C39069AAE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020" r="-2020" b="-1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6E0D17C3-3EAA-EA46-9573-55ADE7F40317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01F5E9D-4F35-0649-B948-A138B98016A8}"/>
                </a:ext>
              </a:extLst>
            </p:cNvPr>
            <p:cNvGrpSpPr/>
            <p:nvPr/>
          </p:nvGrpSpPr>
          <p:grpSpPr>
            <a:xfrm>
              <a:off x="6494144" y="5004612"/>
              <a:ext cx="1252716" cy="539315"/>
              <a:chOff x="2526307" y="4595967"/>
              <a:chExt cx="1252716" cy="5393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A2944994-B52F-F748-B137-7A3096CA4011}"/>
                      </a:ext>
                    </a:extLst>
                  </p:cNvPr>
                  <p:cNvSpPr txBox="1"/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      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78" name="TextBox 177">
                    <a:extLst>
                      <a:ext uri="{FF2B5EF4-FFF2-40B4-BE49-F238E27FC236}">
                        <a16:creationId xmlns:a16="http://schemas.microsoft.com/office/drawing/2014/main" id="{A2944994-B52F-F748-B137-7A3096CA40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6307" y="4595967"/>
                    <a:ext cx="1252716" cy="53931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0" r="-200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DD38FB1-DDAE-F64B-8951-663D78F214EF}"/>
                  </a:ext>
                </a:extLst>
              </p:cNvPr>
              <p:cNvSpPr/>
              <p:nvPr/>
            </p:nvSpPr>
            <p:spPr>
              <a:xfrm>
                <a:off x="3052862" y="4679458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9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2A8143D-E37B-5A42-8428-6FB1606256B7}"/>
              </a:ext>
            </a:extLst>
          </p:cNvPr>
          <p:cNvGrpSpPr/>
          <p:nvPr/>
        </p:nvGrpSpPr>
        <p:grpSpPr>
          <a:xfrm>
            <a:off x="4100008" y="5220874"/>
            <a:ext cx="3433847" cy="1498949"/>
            <a:chOff x="4100008" y="5220874"/>
            <a:chExt cx="3433847" cy="1498949"/>
          </a:xfrm>
        </p:grpSpPr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0A60FD8-48ED-B34D-A0AA-59B86227C449}"/>
                </a:ext>
              </a:extLst>
            </p:cNvPr>
            <p:cNvSpPr/>
            <p:nvPr/>
          </p:nvSpPr>
          <p:spPr>
            <a:xfrm>
              <a:off x="4100008" y="5220874"/>
              <a:ext cx="3433847" cy="14989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0EEF3F50-1520-1841-8F46-146D5075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384003" y="557065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80AD1-C28D-B748-B976-D1AC86E8AADE}"/>
                    </a:ext>
                  </a:extLst>
                </p:cNvPr>
                <p:cNvSpPr txBox="1"/>
                <p:nvPr/>
              </p:nvSpPr>
              <p:spPr>
                <a:xfrm>
                  <a:off x="5372310" y="5782851"/>
                  <a:ext cx="1766188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3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3200" b="0" i="1" dirty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A4380AD1-C28D-B748-B976-D1AC86E8A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310" y="5782851"/>
                  <a:ext cx="1766188" cy="593624"/>
                </a:xfrm>
                <a:prstGeom prst="rect">
                  <a:avLst/>
                </a:prstGeom>
                <a:blipFill>
                  <a:blip r:embed="rId16"/>
                  <a:stretch>
                    <a:fillRect r="-2143" b="-208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69B7F4A-00A4-3545-997A-E6FD80360798}"/>
              </a:ext>
            </a:extLst>
          </p:cNvPr>
          <p:cNvSpPr/>
          <p:nvPr/>
        </p:nvSpPr>
        <p:spPr>
          <a:xfrm>
            <a:off x="3676095" y="4268584"/>
            <a:ext cx="4029622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75D24B-C54E-B347-A81C-B3F4AD7FEF65}"/>
              </a:ext>
            </a:extLst>
          </p:cNvPr>
          <p:cNvGrpSpPr/>
          <p:nvPr/>
        </p:nvGrpSpPr>
        <p:grpSpPr>
          <a:xfrm>
            <a:off x="1087733" y="4477440"/>
            <a:ext cx="9643262" cy="757529"/>
            <a:chOff x="1087733" y="4477440"/>
            <a:chExt cx="9643262" cy="75752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237BF1F-4183-4042-9042-AAF36FAB847D}"/>
                </a:ext>
              </a:extLst>
            </p:cNvPr>
            <p:cNvGrpSpPr/>
            <p:nvPr/>
          </p:nvGrpSpPr>
          <p:grpSpPr>
            <a:xfrm>
              <a:off x="9112198" y="4551306"/>
              <a:ext cx="1618797" cy="584775"/>
              <a:chOff x="9112198" y="4551306"/>
              <a:chExt cx="1618797" cy="584775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52F1C385-BB8F-5A40-B9F4-8471CA721C32}"/>
                  </a:ext>
                </a:extLst>
              </p:cNvPr>
              <p:cNvSpPr/>
              <p:nvPr/>
            </p:nvSpPr>
            <p:spPr>
              <a:xfrm>
                <a:off x="10347817" y="4661776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A87A4404-2812-484E-A1F0-CED18F70F4B0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b="0" dirty="0">
                        <a:ea typeface="Cambria Math" panose="02040503050406030204" pitchFamily="18" charset="0"/>
                      </a:rPr>
                      <a:t>Key </a:t>
                    </a:r>
                    <a14:m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88" name="TextBox 187">
                    <a:extLst>
                      <a:ext uri="{FF2B5EF4-FFF2-40B4-BE49-F238E27FC236}">
                        <a16:creationId xmlns:a16="http://schemas.microsoft.com/office/drawing/2014/main" id="{A87A4404-2812-484E-A1F0-CED18F70F4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1702" t="-10638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1117A22-DB28-DD4D-9334-B49B5948E17E}"/>
                </a:ext>
              </a:extLst>
            </p:cNvPr>
            <p:cNvGrpSpPr/>
            <p:nvPr/>
          </p:nvGrpSpPr>
          <p:grpSpPr>
            <a:xfrm>
              <a:off x="1087733" y="4650194"/>
              <a:ext cx="1618797" cy="584775"/>
              <a:chOff x="9112198" y="4551306"/>
              <a:chExt cx="1618797" cy="584775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DBF8E59-4D61-994F-B3B3-2D07DF887778}"/>
                  </a:ext>
                </a:extLst>
              </p:cNvPr>
              <p:cNvSpPr/>
              <p:nvPr/>
            </p:nvSpPr>
            <p:spPr>
              <a:xfrm>
                <a:off x="10347817" y="4661776"/>
                <a:ext cx="383178" cy="372331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D2CF7701-A378-6F41-8EAB-C651F6728B8F}"/>
                      </a:ext>
                    </a:extLst>
                  </p:cNvPr>
                  <p:cNvSpPr txBox="1"/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b="0" dirty="0">
                        <a:ea typeface="Cambria Math" panose="02040503050406030204" pitchFamily="18" charset="0"/>
                      </a:rPr>
                      <a:t>Key </a:t>
                    </a:r>
                    <a14:m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D2CF7701-A378-6F41-8EAB-C651F6728B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2198" y="4551306"/>
                    <a:ext cx="1176476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2903" t="-10638" b="-319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4DFC29-A1D4-284A-97CA-5561C87B4C6D}"/>
                </a:ext>
              </a:extLst>
            </p:cNvPr>
            <p:cNvCxnSpPr>
              <a:stCxn id="169" idx="1"/>
              <a:endCxn id="190" idx="3"/>
            </p:cNvCxnSpPr>
            <p:nvPr/>
          </p:nvCxnSpPr>
          <p:spPr>
            <a:xfrm flipH="1">
              <a:off x="2706530" y="4511718"/>
              <a:ext cx="872068" cy="4351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3DD935A6-01AE-2D4F-9260-2C231A412859}"/>
                </a:ext>
              </a:extLst>
            </p:cNvPr>
            <p:cNvCxnSpPr>
              <a:cxnSpLocks/>
              <a:stCxn id="175" idx="3"/>
            </p:cNvCxnSpPr>
            <p:nvPr/>
          </p:nvCxnSpPr>
          <p:spPr>
            <a:xfrm>
              <a:off x="7765496" y="4477440"/>
              <a:ext cx="1443215" cy="39836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AAD9B620-78B3-4D4C-A1E2-573FCCD0B43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651925" y="5263217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DBA003F-7983-9546-A371-4AA3F057D6C3}"/>
                  </a:ext>
                </a:extLst>
              </p:cNvPr>
              <p:cNvSpPr txBox="1"/>
              <p:nvPr/>
            </p:nvSpPr>
            <p:spPr>
              <a:xfrm>
                <a:off x="1638760" y="5487942"/>
                <a:ext cx="2522165" cy="603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BDBA003F-7983-9546-A371-4AA3F057D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60" y="5487942"/>
                <a:ext cx="2522165" cy="603242"/>
              </a:xfrm>
              <a:prstGeom prst="rect">
                <a:avLst/>
              </a:prstGeom>
              <a:blipFill>
                <a:blip r:embed="rId20"/>
                <a:stretch>
                  <a:fillRect r="-15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5" name="Picture 194">
            <a:extLst>
              <a:ext uri="{FF2B5EF4-FFF2-40B4-BE49-F238E27FC236}">
                <a16:creationId xmlns:a16="http://schemas.microsoft.com/office/drawing/2014/main" id="{C7E8A24C-7263-6748-80C9-9671815E85B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360850" y="5195185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896CB27D-BF67-8643-A344-DC8DB8DA1868}"/>
                  </a:ext>
                </a:extLst>
              </p:cNvPr>
              <p:cNvSpPr txBox="1"/>
              <p:nvPr/>
            </p:nvSpPr>
            <p:spPr>
              <a:xfrm>
                <a:off x="9347685" y="5419910"/>
                <a:ext cx="2522165" cy="603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32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896CB27D-BF67-8643-A344-DC8DB8DA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685" y="5419910"/>
                <a:ext cx="2522165" cy="603242"/>
              </a:xfrm>
              <a:prstGeom prst="rect">
                <a:avLst/>
              </a:prstGeom>
              <a:blipFill>
                <a:blip r:embed="rId21"/>
                <a:stretch>
                  <a:fillRect r="-100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6F59182A-2785-8D4C-861C-4A94BCBA486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14255" y="4696277"/>
            <a:ext cx="1074690" cy="109968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051D2497-60B3-204A-B223-766C70C486C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52EB292-D6D2-9C4C-B019-184B8E96D19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5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89" grpId="0" build="p" animBg="1"/>
      <p:bldP spid="186" grpId="0" animBg="1"/>
      <p:bldP spid="194" grpId="0"/>
      <p:bldP spid="19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/>
              <p:nvPr/>
            </p:nvSpPr>
            <p:spPr>
              <a:xfrm>
                <a:off x="7963113" y="3167776"/>
                <a:ext cx="3513625" cy="2291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167776"/>
                <a:ext cx="3513625" cy="2291140"/>
              </a:xfrm>
              <a:prstGeom prst="rect">
                <a:avLst/>
              </a:prstGeom>
              <a:blipFill>
                <a:blip r:embed="rId3"/>
                <a:stretch>
                  <a:fillRect l="-3597" t="-2747" b="-6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A7EAB53-2D51-0A4F-BBE4-1F7C7574E037}"/>
              </a:ext>
            </a:extLst>
          </p:cNvPr>
          <p:cNvCxnSpPr>
            <a:cxnSpLocks/>
          </p:cNvCxnSpPr>
          <p:nvPr/>
        </p:nvCxnSpPr>
        <p:spPr>
          <a:xfrm flipH="1">
            <a:off x="4828674" y="2382412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9D550D8-6D3F-D247-A18A-4AA99922E9A1}"/>
              </a:ext>
            </a:extLst>
          </p:cNvPr>
          <p:cNvCxnSpPr>
            <a:cxnSpLocks/>
          </p:cNvCxnSpPr>
          <p:nvPr/>
        </p:nvCxnSpPr>
        <p:spPr>
          <a:xfrm flipH="1">
            <a:off x="4828673" y="5269663"/>
            <a:ext cx="6096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BC7341C-2387-E548-9DBF-E8DDD357BD68}"/>
              </a:ext>
            </a:extLst>
          </p:cNvPr>
          <p:cNvCxnSpPr>
            <a:cxnSpLocks/>
          </p:cNvCxnSpPr>
          <p:nvPr/>
        </p:nvCxnSpPr>
        <p:spPr>
          <a:xfrm flipH="1">
            <a:off x="4828672" y="4289458"/>
            <a:ext cx="609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5D4B071-EDC1-B04E-8C13-57689CDE74EA}"/>
              </a:ext>
            </a:extLst>
          </p:cNvPr>
          <p:cNvGrpSpPr/>
          <p:nvPr/>
        </p:nvGrpSpPr>
        <p:grpSpPr>
          <a:xfrm>
            <a:off x="6603366" y="1905572"/>
            <a:ext cx="623959" cy="2452805"/>
            <a:chOff x="6603366" y="1905572"/>
            <a:chExt cx="623959" cy="2452805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5ADBE184-1E3A-374B-87A7-3B5BE4FCCC6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03366" y="4358377"/>
              <a:ext cx="609600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D53A70F-1CA5-DD41-814E-19F06BA2AA1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17723" y="1905572"/>
              <a:ext cx="609601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5574C02-A2AF-9E4A-965A-A9003016541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17723" y="2885777"/>
              <a:ext cx="609602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84EB1C6-7FF3-114E-A4A5-5E671A6E4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3" b="97353" l="2890" r="97688">
                        <a14:backgroundMark x1="34393" y1="51765" x2="77457" y2="8235"/>
                        <a14:backgroundMark x1="80636" y1="5882" x2="80636" y2="5882"/>
                        <a14:backgroundMark x1="82370" y1="5588" x2="83815" y2="5000"/>
                        <a14:backgroundMark x1="86127" y1="4412" x2="86127" y2="4412"/>
                        <a14:backgroundMark x1="92486" y1="16471" x2="92486" y2="16471"/>
                        <a14:backgroundMark x1="84971" y1="24118" x2="61272" y2="52941"/>
                        <a14:backgroundMark x1="56358" y1="60000" x2="40462" y2="96765"/>
                        <a14:backgroundMark x1="14162" y1="71471" x2="30636" y2="9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204" y="3813398"/>
            <a:ext cx="769787" cy="75643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83CB328B-B8AE-2D45-ABA5-E031643C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53" b="97353" l="2890" r="97688">
                        <a14:backgroundMark x1="34393" y1="51765" x2="77457" y2="8235"/>
                        <a14:backgroundMark x1="80636" y1="5882" x2="80636" y2="5882"/>
                        <a14:backgroundMark x1="82370" y1="5588" x2="83815" y2="5000"/>
                        <a14:backgroundMark x1="86127" y1="4412" x2="86127" y2="4412"/>
                        <a14:backgroundMark x1="92486" y1="16471" x2="92486" y2="16471"/>
                        <a14:backgroundMark x1="84971" y1="24118" x2="61272" y2="52941"/>
                        <a14:backgroundMark x1="56358" y1="60000" x2="40462" y2="96765"/>
                        <a14:backgroundMark x1="14162" y1="71471" x2="30636" y2="9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2885" y="3787919"/>
            <a:ext cx="769787" cy="75643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4DFE1E-7145-914A-8F1E-E2C1B8D340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9E87A8-C1AB-C44C-899E-C649425D12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2722451"/>
            <a:chOff x="2071914" y="226697"/>
            <a:chExt cx="7518775" cy="293006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6"/>
              <a:ext cx="1239216" cy="425731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32C2D45-CED5-6941-8525-E3B05ABE5C30}"/>
              </a:ext>
            </a:extLst>
          </p:cNvPr>
          <p:cNvSpPr/>
          <p:nvPr/>
        </p:nvSpPr>
        <p:spPr>
          <a:xfrm>
            <a:off x="17777" y="-1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8838FB-7471-B941-8B46-D15988E58250}"/>
              </a:ext>
            </a:extLst>
          </p:cNvPr>
          <p:cNvSpPr/>
          <p:nvPr/>
        </p:nvSpPr>
        <p:spPr>
          <a:xfrm>
            <a:off x="4812692" y="300472"/>
            <a:ext cx="2241757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Hashing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/>
              <p:nvPr/>
            </p:nvSpPr>
            <p:spPr>
              <a:xfrm>
                <a:off x="231909" y="2098890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9AB8EFE3-F694-CC41-8ADC-77647AB42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2098890"/>
                <a:ext cx="3197091" cy="66570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/>
              <p:nvPr/>
            </p:nvSpPr>
            <p:spPr>
              <a:xfrm>
                <a:off x="231141" y="1075010"/>
                <a:ext cx="3197091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4F794F1-5A2D-2C40-AB18-C8A8C32C2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1" y="1075010"/>
                <a:ext cx="3197091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788606-1225-CA40-BDD1-6A0AF2109A12}"/>
              </a:ext>
            </a:extLst>
          </p:cNvPr>
          <p:cNvSpPr/>
          <p:nvPr/>
        </p:nvSpPr>
        <p:spPr>
          <a:xfrm>
            <a:off x="8688092" y="1452959"/>
            <a:ext cx="3197091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Adaptive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A9CAE0-A7E8-1B4E-9ED1-4C0CC91E7748}"/>
              </a:ext>
            </a:extLst>
          </p:cNvPr>
          <p:cNvGrpSpPr/>
          <p:nvPr/>
        </p:nvGrpSpPr>
        <p:grpSpPr>
          <a:xfrm>
            <a:off x="2959455" y="3754327"/>
            <a:ext cx="2974115" cy="1533737"/>
            <a:chOff x="2416544" y="3444637"/>
            <a:chExt cx="2974115" cy="1533737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4978A57-579F-5E43-B1BD-8ABA77D77EFC}"/>
                </a:ext>
              </a:extLst>
            </p:cNvPr>
            <p:cNvSpPr/>
            <p:nvPr/>
          </p:nvSpPr>
          <p:spPr>
            <a:xfrm>
              <a:off x="2416544" y="3444637"/>
              <a:ext cx="2974115" cy="1533737"/>
            </a:xfrm>
            <a:custGeom>
              <a:avLst/>
              <a:gdLst>
                <a:gd name="connsiteX0" fmla="*/ 0 w 3236685"/>
                <a:gd name="connsiteY0" fmla="*/ 29029 h 1669143"/>
                <a:gd name="connsiteX1" fmla="*/ 914400 w 3236685"/>
                <a:gd name="connsiteY1" fmla="*/ 1669143 h 1669143"/>
                <a:gd name="connsiteX2" fmla="*/ 2380343 w 3236685"/>
                <a:gd name="connsiteY2" fmla="*/ 1669143 h 1669143"/>
                <a:gd name="connsiteX3" fmla="*/ 3236685 w 3236685"/>
                <a:gd name="connsiteY3" fmla="*/ 0 h 166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6685" h="1669143">
                  <a:moveTo>
                    <a:pt x="0" y="29029"/>
                  </a:moveTo>
                  <a:lnTo>
                    <a:pt x="914400" y="1669143"/>
                  </a:lnTo>
                  <a:lnTo>
                    <a:pt x="2380343" y="1669143"/>
                  </a:lnTo>
                  <a:lnTo>
                    <a:pt x="323668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D16A65F8-1367-0344-8925-C45BFD75CE6E}"/>
                </a:ext>
              </a:extLst>
            </p:cNvPr>
            <p:cNvSpPr/>
            <p:nvPr/>
          </p:nvSpPr>
          <p:spPr>
            <a:xfrm>
              <a:off x="3731725" y="3984664"/>
              <a:ext cx="343749" cy="546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/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192CB8F-ABB4-2143-B360-BB1E64FC0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27" y="5289841"/>
                <a:ext cx="1327304" cy="387465"/>
              </a:xfrm>
              <a:prstGeom prst="rect">
                <a:avLst/>
              </a:prstGeom>
              <a:blipFill>
                <a:blip r:embed="rId7"/>
                <a:stretch>
                  <a:fillRect t="-1562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/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428F52B-5CB3-3B43-AAD3-390578CD9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981" y="5302980"/>
                <a:ext cx="1332294" cy="387465"/>
              </a:xfrm>
              <a:prstGeom prst="rect">
                <a:avLst/>
              </a:prstGeom>
              <a:blipFill>
                <a:blip r:embed="rId8"/>
                <a:stretch>
                  <a:fillRect l="-943" t="-15625" b="-5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3D936A4C-571E-F54D-96DA-AFF9FB920F87}"/>
              </a:ext>
            </a:extLst>
          </p:cNvPr>
          <p:cNvSpPr/>
          <p:nvPr/>
        </p:nvSpPr>
        <p:spPr>
          <a:xfrm>
            <a:off x="6367274" y="3778141"/>
            <a:ext cx="2974115" cy="1533737"/>
          </a:xfrm>
          <a:custGeom>
            <a:avLst/>
            <a:gdLst>
              <a:gd name="connsiteX0" fmla="*/ 0 w 3236685"/>
              <a:gd name="connsiteY0" fmla="*/ 29029 h 1669143"/>
              <a:gd name="connsiteX1" fmla="*/ 914400 w 3236685"/>
              <a:gd name="connsiteY1" fmla="*/ 1669143 h 1669143"/>
              <a:gd name="connsiteX2" fmla="*/ 2380343 w 3236685"/>
              <a:gd name="connsiteY2" fmla="*/ 1669143 h 1669143"/>
              <a:gd name="connsiteX3" fmla="*/ 3236685 w 3236685"/>
              <a:gd name="connsiteY3" fmla="*/ 0 h 166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6685" h="1669143">
                <a:moveTo>
                  <a:pt x="0" y="29029"/>
                </a:moveTo>
                <a:lnTo>
                  <a:pt x="914400" y="1669143"/>
                </a:lnTo>
                <a:lnTo>
                  <a:pt x="2380343" y="1669143"/>
                </a:lnTo>
                <a:lnTo>
                  <a:pt x="3236685" y="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/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E4362D-C987-8048-AC2B-3EAFCB81F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66" y="3405551"/>
                <a:ext cx="2969797" cy="387466"/>
              </a:xfrm>
              <a:prstGeom prst="rect">
                <a:avLst/>
              </a:prstGeom>
              <a:blipFill>
                <a:blip r:embed="rId9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/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D5403D1-D484-6A4D-A0A6-E838C0379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692" y="3405551"/>
                <a:ext cx="2969797" cy="387466"/>
              </a:xfrm>
              <a:prstGeom prst="rect">
                <a:avLst/>
              </a:prstGeom>
              <a:blipFill>
                <a:blip r:embed="rId10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/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E4CA587-C583-EC4C-87DE-E23D5461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998" y="5079906"/>
                <a:ext cx="708848" cy="738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/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8455F1F-AA83-6749-A062-B789357E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1" y="4660049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A71AAB0-6B33-274E-985A-C30FA11D05F2}"/>
              </a:ext>
            </a:extLst>
          </p:cNvPr>
          <p:cNvSpPr txBox="1"/>
          <p:nvPr/>
        </p:nvSpPr>
        <p:spPr>
          <a:xfrm>
            <a:off x="4800407" y="1060898"/>
            <a:ext cx="2266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e.g. CRHF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/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2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F26B670-CB96-3742-BD6D-320F3A3EC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95" y="3198544"/>
                <a:ext cx="708848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/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2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4200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65CF34-C04B-424C-BC94-68711D78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60" y="2805418"/>
                <a:ext cx="534121" cy="738664"/>
              </a:xfrm>
              <a:prstGeom prst="rect">
                <a:avLst/>
              </a:prstGeom>
              <a:blipFill>
                <a:blip r:embed="rId12"/>
                <a:stretch>
                  <a:fillRect l="-2326" r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E5E1B74-2CFB-D948-BD72-9F82B247664E}"/>
              </a:ext>
            </a:extLst>
          </p:cNvPr>
          <p:cNvGrpSpPr/>
          <p:nvPr/>
        </p:nvGrpSpPr>
        <p:grpSpPr>
          <a:xfrm>
            <a:off x="9679154" y="2173427"/>
            <a:ext cx="1991100" cy="1232124"/>
            <a:chOff x="9679154" y="2173427"/>
            <a:chExt cx="1991100" cy="1232124"/>
          </a:xfrm>
          <a:effectLst>
            <a:outerShdw blurRad="254000" dist="63500" dir="2940000" algn="ctr" rotWithShape="0">
              <a:schemeClr val="tx1"/>
            </a:outerShdw>
          </a:effectLst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/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Cloud 41">
                  <a:extLst>
                    <a:ext uri="{FF2B5EF4-FFF2-40B4-BE49-F238E27FC236}">
                      <a16:creationId xmlns:a16="http://schemas.microsoft.com/office/drawing/2014/main" id="{2894932A-711D-B444-9715-033A9C5BA0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6662" y="2447972"/>
                  <a:ext cx="1533592" cy="957579"/>
                </a:xfrm>
                <a:prstGeom prst="cloud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0BAC61-B244-4D49-A483-CD642A1CD9EE}"/>
                </a:ext>
              </a:extLst>
            </p:cNvPr>
            <p:cNvSpPr/>
            <p:nvPr/>
          </p:nvSpPr>
          <p:spPr>
            <a:xfrm>
              <a:off x="9808312" y="2509228"/>
              <a:ext cx="328350" cy="32835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FAE39CE-7A01-AD40-9B58-6E87800DAABC}"/>
                </a:ext>
              </a:extLst>
            </p:cNvPr>
            <p:cNvSpPr/>
            <p:nvPr/>
          </p:nvSpPr>
          <p:spPr>
            <a:xfrm>
              <a:off x="9679154" y="2173427"/>
              <a:ext cx="258315" cy="258315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01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7" grpId="0"/>
      <p:bldP spid="38" grpId="0"/>
      <p:bldP spid="40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/>
              <p:nvPr/>
            </p:nvSpPr>
            <p:spPr>
              <a:xfrm>
                <a:off x="7963113" y="3214234"/>
                <a:ext cx="3513625" cy="315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  <a:p>
                <a:pPr marL="514350" indent="-514350">
                  <a:buAutoNum type="arabicPeriod"/>
                </a:pPr>
                <a:endParaRPr lang="en-US" sz="2800" dirty="0"/>
              </a:p>
              <a:p>
                <a:r>
                  <a:rPr lang="en-US" sz="2800" dirty="0"/>
                  <a:t>5.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FCFC306-BA64-0B49-ADB0-AE2CC1264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214234"/>
                <a:ext cx="3513625" cy="3152914"/>
              </a:xfrm>
              <a:prstGeom prst="rect">
                <a:avLst/>
              </a:prstGeom>
              <a:blipFill>
                <a:blip r:embed="rId3"/>
                <a:stretch>
                  <a:fillRect l="-3597" t="-2410" b="-4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A7EAB53-2D51-0A4F-BBE4-1F7C7574E037}"/>
              </a:ext>
            </a:extLst>
          </p:cNvPr>
          <p:cNvCxnSpPr>
            <a:cxnSpLocks/>
          </p:cNvCxnSpPr>
          <p:nvPr/>
        </p:nvCxnSpPr>
        <p:spPr>
          <a:xfrm flipH="1">
            <a:off x="4828674" y="2382412"/>
            <a:ext cx="609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9D550D8-6D3F-D247-A18A-4AA99922E9A1}"/>
              </a:ext>
            </a:extLst>
          </p:cNvPr>
          <p:cNvCxnSpPr>
            <a:cxnSpLocks/>
          </p:cNvCxnSpPr>
          <p:nvPr/>
        </p:nvCxnSpPr>
        <p:spPr>
          <a:xfrm flipH="1">
            <a:off x="4828673" y="5269663"/>
            <a:ext cx="6096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BC7341C-2387-E548-9DBF-E8DDD357BD68}"/>
              </a:ext>
            </a:extLst>
          </p:cNvPr>
          <p:cNvCxnSpPr>
            <a:cxnSpLocks/>
          </p:cNvCxnSpPr>
          <p:nvPr/>
        </p:nvCxnSpPr>
        <p:spPr>
          <a:xfrm flipH="1">
            <a:off x="4828672" y="4289458"/>
            <a:ext cx="609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ADBE184-1E3A-374B-87A7-3B5BE4FCCC6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03366" y="4358377"/>
            <a:ext cx="6096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D53A70F-1CA5-DD41-814E-19F06BA2AA1D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17723" y="1905572"/>
            <a:ext cx="609601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5574C02-A2AF-9E4A-965A-A9003016541E}"/>
              </a:ext>
            </a:extLst>
          </p:cNvPr>
          <p:cNvCxnSpPr>
            <a:cxnSpLocks/>
          </p:cNvCxnSpPr>
          <p:nvPr/>
        </p:nvCxnSpPr>
        <p:spPr>
          <a:xfrm rot="10800000" flipH="1">
            <a:off x="6617723" y="2885777"/>
            <a:ext cx="609602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/>
              <p:nvPr/>
            </p:nvSpPr>
            <p:spPr>
              <a:xfrm>
                <a:off x="893898" y="4851546"/>
                <a:ext cx="3513625" cy="56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4.  Publish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func>
                          <m:func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(ℓ)</m:t>
                            </m:r>
                          </m:e>
                        </m:func>
                      </m:sub>
                    </m:sSub>
                  </m:oMath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98" y="4851546"/>
                <a:ext cx="3513625" cy="563872"/>
              </a:xfrm>
              <a:prstGeom prst="rect">
                <a:avLst/>
              </a:prstGeom>
              <a:blipFill>
                <a:blip r:embed="rId9"/>
                <a:stretch>
                  <a:fillRect l="-3237" t="-8889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6DC9619-D8B6-0442-95EF-BF93FF22A3FD}"/>
                  </a:ext>
                </a:extLst>
              </p:cNvPr>
              <p:cNvSpPr txBox="1"/>
              <p:nvPr/>
            </p:nvSpPr>
            <p:spPr>
              <a:xfrm>
                <a:off x="5500749" y="5207693"/>
                <a:ext cx="12917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6DC9619-D8B6-0442-95EF-BF93FF22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749" y="5207693"/>
                <a:ext cx="12917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FA38C8-C039-3844-8D4C-59CA8305AFF9}"/>
                  </a:ext>
                </a:extLst>
              </p:cNvPr>
              <p:cNvSpPr txBox="1"/>
              <p:nvPr/>
            </p:nvSpPr>
            <p:spPr>
              <a:xfrm>
                <a:off x="2761285" y="3994417"/>
                <a:ext cx="14798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EFA38C8-C039-3844-8D4C-59CA8305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285" y="3994417"/>
                <a:ext cx="1479897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>
            <a:extLst>
              <a:ext uri="{FF2B5EF4-FFF2-40B4-BE49-F238E27FC236}">
                <a16:creationId xmlns:a16="http://schemas.microsoft.com/office/drawing/2014/main" id="{B7A54220-4A46-1445-AE0F-C89D1C2231E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8F07341-A004-BA43-91E2-837D3D15AE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/>
              <p:nvPr/>
            </p:nvSpPr>
            <p:spPr>
              <a:xfrm>
                <a:off x="635469" y="2919680"/>
                <a:ext cx="3212841" cy="1904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dirty="0"/>
                  <a:t>Time Alice &amp; Bob:</a:t>
                </a:r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ℓ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7D67772-79C8-1A42-9D71-86067D41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9" y="2919680"/>
                <a:ext cx="3212841" cy="1904624"/>
              </a:xfrm>
              <a:prstGeom prst="rect">
                <a:avLst/>
              </a:prstGeom>
              <a:blipFill>
                <a:blip r:embed="rId8"/>
                <a:stretch>
                  <a:fillRect l="-3937" t="-3311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B51AD2-BFBD-0A40-AE78-5754AF691D9C}"/>
                  </a:ext>
                </a:extLst>
              </p:cNvPr>
              <p:cNvSpPr txBox="1"/>
              <p:nvPr/>
            </p:nvSpPr>
            <p:spPr>
              <a:xfrm>
                <a:off x="7963113" y="3167776"/>
                <a:ext cx="3513625" cy="3583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ZkC</a:t>
                </a:r>
                <a:r>
                  <a:rPr lang="en-US" sz="2800" dirty="0"/>
                  <a:t> Instances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Plant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rad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solutions</a:t>
                </a:r>
                <a:endParaRPr lang="en-US" sz="28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514350" indent="-514350">
                  <a:buAutoNum type="arabicPeriod"/>
                </a:pPr>
                <a:r>
                  <a:rPr lang="en-US" sz="2800" dirty="0"/>
                  <a:t>Check Alice’s list for solution</a:t>
                </a:r>
              </a:p>
              <a:p>
                <a:pPr marL="514350" indent="-514350">
                  <a:buAutoNum type="arabicPeriod"/>
                </a:pPr>
                <a:endParaRPr lang="en-US" sz="2800" dirty="0"/>
              </a:p>
              <a:p>
                <a:r>
                  <a:rPr lang="en-US" sz="2800" dirty="0"/>
                  <a:t>5.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514350" indent="-514350">
                  <a:buAutoNum type="arabicPeriod"/>
                </a:pPr>
                <a:endParaRPr lang="en-US" sz="28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B51AD2-BFBD-0A40-AE78-5754AF691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113" y="3167776"/>
                <a:ext cx="3513625" cy="3583802"/>
              </a:xfrm>
              <a:prstGeom prst="rect">
                <a:avLst/>
              </a:prstGeom>
              <a:blipFill>
                <a:blip r:embed="rId9"/>
                <a:stretch>
                  <a:fillRect l="-3597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4CFE92F-CF8C-0A42-97A4-B2E4FC3D41B1}"/>
              </a:ext>
            </a:extLst>
          </p:cNvPr>
          <p:cNvGrpSpPr/>
          <p:nvPr/>
        </p:nvGrpSpPr>
        <p:grpSpPr>
          <a:xfrm>
            <a:off x="1005091" y="4938274"/>
            <a:ext cx="3658087" cy="1009176"/>
            <a:chOff x="1005091" y="4938274"/>
            <a:chExt cx="3658087" cy="1009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F159032-C2FE-DE43-B940-D3A07286017D}"/>
                    </a:ext>
                  </a:extLst>
                </p:cNvPr>
                <p:cNvSpPr txBox="1"/>
                <p:nvPr/>
              </p:nvSpPr>
              <p:spPr>
                <a:xfrm>
                  <a:off x="1450337" y="5074011"/>
                  <a:ext cx="3212841" cy="656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p>
                        </m:s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F159032-C2FE-DE43-B940-D3A072860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0337" y="5074011"/>
                  <a:ext cx="3212841" cy="656270"/>
                </a:xfrm>
                <a:prstGeom prst="rect">
                  <a:avLst/>
                </a:prstGeom>
                <a:blipFill>
                  <a:blip r:embed="rId10"/>
                  <a:stretch>
                    <a:fillRect t="-3846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B628A42-A47C-EE47-8534-5957A2AC4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005091" y="4938274"/>
              <a:ext cx="1009176" cy="100917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1124719-931E-734D-9C2D-B2F851344AF0}"/>
              </a:ext>
            </a:extLst>
          </p:cNvPr>
          <p:cNvGrpSpPr/>
          <p:nvPr/>
        </p:nvGrpSpPr>
        <p:grpSpPr>
          <a:xfrm>
            <a:off x="4823678" y="1731200"/>
            <a:ext cx="1663110" cy="4182496"/>
            <a:chOff x="4823678" y="1731200"/>
            <a:chExt cx="1663110" cy="4182496"/>
          </a:xfrm>
        </p:grpSpPr>
        <p:sp>
          <p:nvSpPr>
            <p:cNvPr id="57" name="Left Brace 56">
              <a:extLst>
                <a:ext uri="{FF2B5EF4-FFF2-40B4-BE49-F238E27FC236}">
                  <a16:creationId xmlns:a16="http://schemas.microsoft.com/office/drawing/2014/main" id="{188C3AAB-9722-C845-BC60-FF3DE9D40B99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/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94888C6-77F3-5E48-9C0C-D269E8242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4FC4353-8C45-BE49-A1DB-EF6564ABBA9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2E3391C-8058-2C4C-AB10-F6056DD3193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3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251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Merkle Puzzles, but different</a:t>
            </a:r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505862F-444C-0746-A0EA-789FDF7312F8}"/>
              </a:ext>
            </a:extLst>
          </p:cNvPr>
          <p:cNvSpPr/>
          <p:nvPr/>
        </p:nvSpPr>
        <p:spPr>
          <a:xfrm>
            <a:off x="317135" y="1472814"/>
            <a:ext cx="11552966" cy="5010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FB0743-49E8-794E-987C-3037F141E88D}"/>
              </a:ext>
            </a:extLst>
          </p:cNvPr>
          <p:cNvGrpSpPr/>
          <p:nvPr/>
        </p:nvGrpSpPr>
        <p:grpSpPr>
          <a:xfrm>
            <a:off x="4316270" y="1728894"/>
            <a:ext cx="372853" cy="4184802"/>
            <a:chOff x="6445722" y="2240187"/>
            <a:chExt cx="372853" cy="418480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9071AB2-D9AE-5847-A689-4C5FC14A6607}"/>
                </a:ext>
              </a:extLst>
            </p:cNvPr>
            <p:cNvGrpSpPr/>
            <p:nvPr/>
          </p:nvGrpSpPr>
          <p:grpSpPr>
            <a:xfrm>
              <a:off x="6445723" y="2240187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7628E68-0C92-964D-B8C3-35EC0919AE06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B8F580E-A0D0-F541-A97E-97A8A9D18038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5B11110-74E3-2048-9A04-748A8727594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DF728DC-47E1-2C42-A743-08C7AA27B8C8}"/>
                </a:ext>
              </a:extLst>
            </p:cNvPr>
            <p:cNvGrpSpPr/>
            <p:nvPr/>
          </p:nvGrpSpPr>
          <p:grpSpPr>
            <a:xfrm>
              <a:off x="6445722" y="3679069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6DF3EF3-D04A-6741-AC45-B8D4DC1FC478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827422B-1652-E742-9AB7-EFB0EAF86981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D82B418-FD97-254E-92AD-C3116A4D26B7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8BB05BA-9067-9748-83A8-DC0C883D633E}"/>
                </a:ext>
              </a:extLst>
            </p:cNvPr>
            <p:cNvGrpSpPr/>
            <p:nvPr/>
          </p:nvGrpSpPr>
          <p:grpSpPr>
            <a:xfrm>
              <a:off x="6445722" y="5117951"/>
              <a:ext cx="372852" cy="1307038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8720AB7-D929-FA48-8A8D-78CD6152C613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65EE870-15A6-4C43-BFD4-28B9ABAC7C9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EFDDA37-68BD-6B4B-8320-4C0711A67CC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305429-0EDC-AA44-B3E8-BFDE9A6A4D36}"/>
              </a:ext>
            </a:extLst>
          </p:cNvPr>
          <p:cNvGrpSpPr/>
          <p:nvPr/>
        </p:nvGrpSpPr>
        <p:grpSpPr>
          <a:xfrm>
            <a:off x="7196900" y="1728894"/>
            <a:ext cx="372853" cy="4184802"/>
            <a:chOff x="7218052" y="2240187"/>
            <a:chExt cx="372853" cy="418480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BACB87E-55E6-1B4A-8F70-DB671CFE3472}"/>
                </a:ext>
              </a:extLst>
            </p:cNvPr>
            <p:cNvGrpSpPr/>
            <p:nvPr/>
          </p:nvGrpSpPr>
          <p:grpSpPr>
            <a:xfrm>
              <a:off x="7218053" y="2240187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702A262-807F-4B43-8B50-1FC0D2984F84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F3DE6334-17BA-6A45-AD7A-93864F588E6E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28EF85-1006-704A-8B48-93E34D4F1256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F1D744-965D-704D-AE54-84F30036691B}"/>
                </a:ext>
              </a:extLst>
            </p:cNvPr>
            <p:cNvGrpSpPr/>
            <p:nvPr/>
          </p:nvGrpSpPr>
          <p:grpSpPr>
            <a:xfrm>
              <a:off x="7218052" y="3679069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BEB67AC-D59D-EA4A-8262-F4B457534D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D9251CD-DF56-5D48-B7DD-6CB77AEDC2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38C161-EA5D-6344-BF29-E31373A25F31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0C8324-D138-9344-96BC-825DB4CAFC64}"/>
                </a:ext>
              </a:extLst>
            </p:cNvPr>
            <p:cNvGrpSpPr/>
            <p:nvPr/>
          </p:nvGrpSpPr>
          <p:grpSpPr>
            <a:xfrm>
              <a:off x="7218052" y="5117951"/>
              <a:ext cx="372852" cy="1307038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929D7DC-B481-F742-B9F5-4754656D300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AB3A21A-6C1C-FD4A-8AB4-9FF7B214A1C9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5E6B14-97F1-4B41-BC73-D1D0845BD5D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70D5C6B-56AC-0045-A3E3-81C5CFC5B4C3}"/>
              </a:ext>
            </a:extLst>
          </p:cNvPr>
          <p:cNvGrpSpPr/>
          <p:nvPr/>
        </p:nvGrpSpPr>
        <p:grpSpPr>
          <a:xfrm>
            <a:off x="4419236" y="1810743"/>
            <a:ext cx="192187" cy="2583639"/>
            <a:chOff x="4419236" y="1900281"/>
            <a:chExt cx="192187" cy="2583639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C3719DC-D8EC-B543-AD62-59DADB225630}"/>
                </a:ext>
              </a:extLst>
            </p:cNvPr>
            <p:cNvSpPr/>
            <p:nvPr/>
          </p:nvSpPr>
          <p:spPr>
            <a:xfrm>
              <a:off x="4444506" y="19002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B7FE3E8-3307-D940-B283-84FAAB9D0123}"/>
                </a:ext>
              </a:extLst>
            </p:cNvPr>
            <p:cNvSpPr/>
            <p:nvPr/>
          </p:nvSpPr>
          <p:spPr>
            <a:xfrm>
              <a:off x="4433602" y="2845981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6AB3229A-644B-6F4B-9811-2F6651570697}"/>
                </a:ext>
              </a:extLst>
            </p:cNvPr>
            <p:cNvSpPr/>
            <p:nvPr/>
          </p:nvSpPr>
          <p:spPr>
            <a:xfrm>
              <a:off x="4419236" y="4305172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A305CAA-1A65-7743-9C8E-401C91C0F149}"/>
              </a:ext>
            </a:extLst>
          </p:cNvPr>
          <p:cNvGrpSpPr/>
          <p:nvPr/>
        </p:nvGrpSpPr>
        <p:grpSpPr>
          <a:xfrm>
            <a:off x="7281232" y="2232495"/>
            <a:ext cx="204184" cy="3141235"/>
            <a:chOff x="7281232" y="2322033"/>
            <a:chExt cx="204184" cy="3141235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DE37631-4EB2-CD43-B7DE-B1A7B9212C30}"/>
                </a:ext>
              </a:extLst>
            </p:cNvPr>
            <p:cNvSpPr/>
            <p:nvPr/>
          </p:nvSpPr>
          <p:spPr>
            <a:xfrm>
              <a:off x="7281233" y="4275526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F9508F1D-99C5-7841-8F6B-41558CFC5C1D}"/>
                </a:ext>
              </a:extLst>
            </p:cNvPr>
            <p:cNvSpPr/>
            <p:nvPr/>
          </p:nvSpPr>
          <p:spPr>
            <a:xfrm>
              <a:off x="7281233" y="5223020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EDF0C39-0691-9C46-B62D-04567E3AD6DC}"/>
                </a:ext>
              </a:extLst>
            </p:cNvPr>
            <p:cNvSpPr/>
            <p:nvPr/>
          </p:nvSpPr>
          <p:spPr>
            <a:xfrm>
              <a:off x="7281232" y="2322033"/>
              <a:ext cx="204183" cy="240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CF35842-88AD-C548-8A69-B66DA8137788}"/>
              </a:ext>
            </a:extLst>
          </p:cNvPr>
          <p:cNvSpPr/>
          <p:nvPr/>
        </p:nvSpPr>
        <p:spPr>
          <a:xfrm>
            <a:off x="4166095" y="4048725"/>
            <a:ext cx="3600337" cy="49495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159032-C2FE-DE43-B940-D3A07286017D}"/>
                  </a:ext>
                </a:extLst>
              </p:cNvPr>
              <p:cNvSpPr txBox="1"/>
              <p:nvPr/>
            </p:nvSpPr>
            <p:spPr>
              <a:xfrm>
                <a:off x="1323432" y="3857449"/>
                <a:ext cx="3212841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159032-C2FE-DE43-B940-D3A07286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32" y="3857449"/>
                <a:ext cx="3212841" cy="656270"/>
              </a:xfrm>
              <a:prstGeom prst="rect">
                <a:avLst/>
              </a:prstGeom>
              <a:blipFill>
                <a:blip r:embed="rId8"/>
                <a:stretch>
                  <a:fillRect t="-1923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9B628A42-A47C-EE47-8534-5957A2AC45D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78186" y="3721712"/>
            <a:ext cx="1009176" cy="100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ECF8A6-086B-1049-BF02-BC94729FB1CD}"/>
                  </a:ext>
                </a:extLst>
              </p:cNvPr>
              <p:cNvSpPr txBox="1"/>
              <p:nvPr/>
            </p:nvSpPr>
            <p:spPr>
              <a:xfrm>
                <a:off x="8657260" y="3874103"/>
                <a:ext cx="3212841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−2 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ECF8A6-086B-1049-BF02-BC94729FB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260" y="3874103"/>
                <a:ext cx="3212841" cy="656270"/>
              </a:xfrm>
              <a:prstGeom prst="rect">
                <a:avLst/>
              </a:prstGeom>
              <a:blipFill>
                <a:blip r:embed="rId10"/>
                <a:stretch>
                  <a:fillRect t="-1887" b="-2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60">
            <a:extLst>
              <a:ext uri="{FF2B5EF4-FFF2-40B4-BE49-F238E27FC236}">
                <a16:creationId xmlns:a16="http://schemas.microsoft.com/office/drawing/2014/main" id="{3ED052B7-B347-7E41-8EA8-6F264998903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8212014" y="3738366"/>
            <a:ext cx="1009176" cy="100917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5B40E6-8015-CB4C-9010-7F65325B6CD6}"/>
              </a:ext>
            </a:extLst>
          </p:cNvPr>
          <p:cNvGrpSpPr/>
          <p:nvPr/>
        </p:nvGrpSpPr>
        <p:grpSpPr>
          <a:xfrm>
            <a:off x="4823678" y="1731200"/>
            <a:ext cx="1663110" cy="4182496"/>
            <a:chOff x="4823678" y="1731200"/>
            <a:chExt cx="1663110" cy="4182496"/>
          </a:xfrm>
        </p:grpSpPr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31112A29-7A87-E042-B664-051FC5570233}"/>
                </a:ext>
              </a:extLst>
            </p:cNvPr>
            <p:cNvSpPr/>
            <p:nvPr/>
          </p:nvSpPr>
          <p:spPr>
            <a:xfrm flipH="1">
              <a:off x="4823678" y="1731200"/>
              <a:ext cx="466998" cy="4182496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38A215C-3280-5946-A78C-918CE1247468}"/>
                    </a:ext>
                  </a:extLst>
                </p:cNvPr>
                <p:cNvSpPr txBox="1"/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38A215C-3280-5946-A78C-918CE12474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676" y="3455101"/>
                  <a:ext cx="1196112" cy="59362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AAB17B9-2946-8648-AD3F-CD92D9373558}"/>
              </a:ext>
            </a:extLst>
          </p:cNvPr>
          <p:cNvGrpSpPr/>
          <p:nvPr/>
        </p:nvGrpSpPr>
        <p:grpSpPr>
          <a:xfrm>
            <a:off x="4252405" y="4746750"/>
            <a:ext cx="3448341" cy="1656588"/>
            <a:chOff x="4252405" y="4746750"/>
            <a:chExt cx="3448341" cy="1656588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DB9891FE-3B1D-4540-99CB-5E66D713878B}"/>
                </a:ext>
              </a:extLst>
            </p:cNvPr>
            <p:cNvSpPr/>
            <p:nvPr/>
          </p:nvSpPr>
          <p:spPr>
            <a:xfrm>
              <a:off x="4252405" y="4746750"/>
              <a:ext cx="3433847" cy="16565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9FE7CD9-E0F5-4B42-8B13-57864D4DB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749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4316270" y="5096526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BB9268-3ADF-294B-8B9C-6BA02FD2BD03}"/>
                    </a:ext>
                  </a:extLst>
                </p:cNvPr>
                <p:cNvSpPr txBox="1"/>
                <p:nvPr/>
              </p:nvSpPr>
              <p:spPr>
                <a:xfrm>
                  <a:off x="5304577" y="5308727"/>
                  <a:ext cx="239616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−4</m:t>
                            </m:r>
                          </m:sup>
                        </m:sSup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8BBB9268-3ADF-294B-8B9C-6BA02FD2B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577" y="5308727"/>
                  <a:ext cx="2396169" cy="593624"/>
                </a:xfrm>
                <a:prstGeom prst="rect">
                  <a:avLst/>
                </a:prstGeom>
                <a:blipFill>
                  <a:blip r:embed="rId13"/>
                  <a:stretch>
                    <a:fillRect r="-2116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57ADD8D-A8B7-834E-B4F3-1C18493F58DA}"/>
              </a:ext>
            </a:extLst>
          </p:cNvPr>
          <p:cNvSpPr/>
          <p:nvPr/>
        </p:nvSpPr>
        <p:spPr>
          <a:xfrm>
            <a:off x="8460349" y="4978989"/>
            <a:ext cx="1961711" cy="1200085"/>
          </a:xfrm>
          <a:prstGeom prst="wedgeRoundRectCallout">
            <a:avLst>
              <a:gd name="adj1" fmla="val -98997"/>
              <a:gd name="adj2" fmla="val 6126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Need a proof!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19A532A-170C-5C4F-8C23-D6B0DABE0B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1688" y="4268266"/>
            <a:ext cx="1425512" cy="106913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8686E95-968A-7D4A-87C5-F5E167F89D1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125" t="15497" r="20158" b="14596"/>
          <a:stretch/>
        </p:blipFill>
        <p:spPr>
          <a:xfrm>
            <a:off x="2359103" y="1511092"/>
            <a:ext cx="1217615" cy="16021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B5BED04-2CF8-8943-B66E-3E29263726A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229" t="17206" r="23488" b="22931"/>
          <a:stretch/>
        </p:blipFill>
        <p:spPr>
          <a:xfrm>
            <a:off x="8664989" y="1491570"/>
            <a:ext cx="1259551" cy="1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3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92EC-2337-3D44-9563-3F3199F1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Key Exchange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Security reduction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43A8-64C6-A14E-AB36-9FE7A523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033"/>
            <a:ext cx="4220564" cy="543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/>
              <a:t>LOCATION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r>
              <a:rPr lang="en-US" sz="3600" dirty="0"/>
              <a:t>of the ZKC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2F74C0-A91E-1F40-90B3-EE33C8A80789}"/>
              </a:ext>
            </a:extLst>
          </p:cNvPr>
          <p:cNvGrpSpPr/>
          <p:nvPr/>
        </p:nvGrpSpPr>
        <p:grpSpPr>
          <a:xfrm>
            <a:off x="1003092" y="4104268"/>
            <a:ext cx="1237682" cy="1170820"/>
            <a:chOff x="1228876" y="3376990"/>
            <a:chExt cx="1494972" cy="13449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F2D91D-797A-F043-8BBB-86A53D347C11}"/>
                </a:ext>
              </a:extLst>
            </p:cNvPr>
            <p:cNvSpPr/>
            <p:nvPr/>
          </p:nvSpPr>
          <p:spPr>
            <a:xfrm>
              <a:off x="1228876" y="3376990"/>
              <a:ext cx="1494972" cy="134499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02E8486-F6F2-EC41-BF84-C7E4AA4F47FF}"/>
                </a:ext>
              </a:extLst>
            </p:cNvPr>
            <p:cNvSpPr/>
            <p:nvPr/>
          </p:nvSpPr>
          <p:spPr>
            <a:xfrm>
              <a:off x="1422671" y="3794386"/>
              <a:ext cx="327078" cy="2995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2ECB6F-5C0E-6348-A070-1FF26548C77F}"/>
              </a:ext>
            </a:extLst>
          </p:cNvPr>
          <p:cNvGrpSpPr/>
          <p:nvPr/>
        </p:nvGrpSpPr>
        <p:grpSpPr>
          <a:xfrm>
            <a:off x="9552638" y="3283704"/>
            <a:ext cx="1098245" cy="3195675"/>
            <a:chOff x="10319656" y="2791582"/>
            <a:chExt cx="936171" cy="3113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C3C71CD-9A3F-1F4B-8B06-375AA4D204F4}"/>
                </a:ext>
              </a:extLst>
            </p:cNvPr>
            <p:cNvGrpSpPr/>
            <p:nvPr/>
          </p:nvGrpSpPr>
          <p:grpSpPr>
            <a:xfrm>
              <a:off x="10319657" y="2791582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780F62B-BF26-B348-A0CE-08F407BB767F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36ED2B-9987-3C4B-B3B6-0CD9EFAD5900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E54D507-1E8D-2D48-B6CC-F8278093D99D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71A3884-AE9F-E740-91ED-4970E0421F6C}"/>
                </a:ext>
              </a:extLst>
            </p:cNvPr>
            <p:cNvGrpSpPr/>
            <p:nvPr/>
          </p:nvGrpSpPr>
          <p:grpSpPr>
            <a:xfrm>
              <a:off x="10319656" y="3862133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0098207-FD87-0644-804A-E3F9B7BC4441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09EE96-55B9-0740-AF16-8BE41F9A2E76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A9F523-F961-7046-8932-A07C86B40F1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B3D31D6-EC50-6848-B9C2-DDB80A61E12E}"/>
                </a:ext>
              </a:extLst>
            </p:cNvPr>
            <p:cNvGrpSpPr/>
            <p:nvPr/>
          </p:nvGrpSpPr>
          <p:grpSpPr>
            <a:xfrm>
              <a:off x="10319656" y="4932684"/>
              <a:ext cx="304801" cy="972457"/>
              <a:chOff x="4736494" y="3227010"/>
              <a:chExt cx="459620" cy="163043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9912239-2E61-D04D-922B-A9D363AD8C79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D414345-5105-BE49-AA7B-19FB1A3C77D5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1AA950-B168-3B47-A1D6-58AC3737AACF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C0A4AE-FDBF-484D-9015-A37C4610F820}"/>
                </a:ext>
              </a:extLst>
            </p:cNvPr>
            <p:cNvSpPr/>
            <p:nvPr/>
          </p:nvSpPr>
          <p:spPr>
            <a:xfrm>
              <a:off x="10389809" y="2831835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52BCE10-67B3-C948-80B2-87B535B55BFA}"/>
                </a:ext>
              </a:extLst>
            </p:cNvPr>
            <p:cNvSpPr/>
            <p:nvPr/>
          </p:nvSpPr>
          <p:spPr>
            <a:xfrm>
              <a:off x="10388597" y="353593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F2156C-ACDF-9440-92A7-69750267F69C}"/>
                </a:ext>
              </a:extLst>
            </p:cNvPr>
            <p:cNvSpPr/>
            <p:nvPr/>
          </p:nvSpPr>
          <p:spPr>
            <a:xfrm>
              <a:off x="10388596" y="4599598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AC9FC1-EE0B-4D46-A2F3-26A6101ED833}"/>
                </a:ext>
              </a:extLst>
            </p:cNvPr>
            <p:cNvGrpSpPr/>
            <p:nvPr/>
          </p:nvGrpSpPr>
          <p:grpSpPr>
            <a:xfrm>
              <a:off x="10951026" y="2791582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DBF9ED-9E14-4F4C-83EC-DCE4CA741392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4826D74-1426-C14D-9085-B18FA6153EEF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F2F017-C091-2C47-8B4E-3D5678AEA48A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1418A34-994B-4447-8EAB-364BC1AC0D6D}"/>
                </a:ext>
              </a:extLst>
            </p:cNvPr>
            <p:cNvGrpSpPr/>
            <p:nvPr/>
          </p:nvGrpSpPr>
          <p:grpSpPr>
            <a:xfrm>
              <a:off x="10951025" y="3862133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09D6AD1-4A13-4040-B00C-2F1DC170EE5A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3397E2-A6F7-5C49-8EA2-EBEFD97B2D54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A873A3-6587-3242-BFCC-B4EAAE83778B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B4140C-400E-A446-946E-7B69E2F11368}"/>
                </a:ext>
              </a:extLst>
            </p:cNvPr>
            <p:cNvGrpSpPr/>
            <p:nvPr/>
          </p:nvGrpSpPr>
          <p:grpSpPr>
            <a:xfrm>
              <a:off x="10951025" y="4932684"/>
              <a:ext cx="304801" cy="972457"/>
              <a:chOff x="4736494" y="3227010"/>
              <a:chExt cx="459620" cy="1630437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A00090-C045-C54F-90CF-11106941D2FB}"/>
                  </a:ext>
                </a:extLst>
              </p:cNvPr>
              <p:cNvSpPr/>
              <p:nvPr/>
            </p:nvSpPr>
            <p:spPr>
              <a:xfrm>
                <a:off x="4736495" y="322701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CE7AF5-6607-5C4E-A012-7614BA85CC4B}"/>
                  </a:ext>
                </a:extLst>
              </p:cNvPr>
              <p:cNvSpPr/>
              <p:nvPr/>
            </p:nvSpPr>
            <p:spPr>
              <a:xfrm>
                <a:off x="4736495" y="381000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B03C7C-7E9C-424D-9629-876E8753AC28}"/>
                  </a:ext>
                </a:extLst>
              </p:cNvPr>
              <p:cNvSpPr/>
              <p:nvPr/>
            </p:nvSpPr>
            <p:spPr>
              <a:xfrm>
                <a:off x="4736494" y="4392990"/>
                <a:ext cx="459619" cy="46445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906DD99-9821-9F4E-87A4-B080929BCC93}"/>
                </a:ext>
              </a:extLst>
            </p:cNvPr>
            <p:cNvSpPr/>
            <p:nvPr/>
          </p:nvSpPr>
          <p:spPr>
            <a:xfrm>
              <a:off x="11019965" y="3196773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1EDEF7-6A75-7348-81DE-0E534762E83E}"/>
                </a:ext>
              </a:extLst>
            </p:cNvPr>
            <p:cNvSpPr/>
            <p:nvPr/>
          </p:nvSpPr>
          <p:spPr>
            <a:xfrm>
              <a:off x="11019966" y="5324650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6C0263-8E12-8645-BF59-AB3F0CB291EE}"/>
                </a:ext>
              </a:extLst>
            </p:cNvPr>
            <p:cNvSpPr/>
            <p:nvPr/>
          </p:nvSpPr>
          <p:spPr>
            <a:xfrm>
              <a:off x="11019966" y="4619699"/>
              <a:ext cx="166917" cy="1787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F7C9303-C0A6-7449-A476-BFC68A7C917B}"/>
              </a:ext>
            </a:extLst>
          </p:cNvPr>
          <p:cNvSpPr txBox="1">
            <a:spLocks/>
          </p:cNvSpPr>
          <p:nvPr/>
        </p:nvSpPr>
        <p:spPr>
          <a:xfrm>
            <a:off x="8688733" y="1969488"/>
            <a:ext cx="3638446" cy="642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Index</a:t>
            </a:r>
            <a:r>
              <a:rPr lang="en-US" sz="3600" dirty="0"/>
              <a:t> of the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ZKC pair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4100768" y="2132530"/>
            <a:ext cx="3990463" cy="1212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Reduces</a:t>
            </a:r>
          </a:p>
        </p:txBody>
      </p:sp>
      <p:sp>
        <p:nvSpPr>
          <p:cNvPr id="41" name="Oval 40"/>
          <p:cNvSpPr/>
          <p:nvPr/>
        </p:nvSpPr>
        <p:spPr>
          <a:xfrm>
            <a:off x="1089764" y="4376226"/>
            <a:ext cx="425885" cy="433769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450888" y="5061282"/>
            <a:ext cx="1290180" cy="35688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821943" y="4958055"/>
            <a:ext cx="41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7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3" grpId="0" animBg="1"/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FE5F2E6-8F85-BE47-8A8B-6609DCC1C518}"/>
              </a:ext>
            </a:extLst>
          </p:cNvPr>
          <p:cNvSpPr/>
          <p:nvPr/>
        </p:nvSpPr>
        <p:spPr>
          <a:xfrm>
            <a:off x="5747454" y="1887658"/>
            <a:ext cx="5606346" cy="453267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C3094-A81D-3044-9ED8-51360E39B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476"/>
            <a:ext cx="10515600" cy="1325563"/>
          </a:xfrm>
        </p:spPr>
        <p:txBody>
          <a:bodyPr/>
          <a:lstStyle/>
          <a:p>
            <a: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Fine-Grained Crypto</a:t>
            </a:r>
            <a:br>
              <a:rPr lang="en-US" b="1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</a:br>
            <a:r>
              <a:rPr lang="en-US" dirty="0">
                <a:latin typeface="Meslo LG L for Powerline Regula" panose="020B0609030804020204" pitchFamily="49" charset="0"/>
                <a:ea typeface="Meslo LG L for Powerline Regula" panose="020B0609030804020204" pitchFamily="49" charset="0"/>
                <a:cs typeface="Meslo LG L for Powerline Regula" panose="020B0609030804020204" pitchFamily="49" charset="0"/>
              </a:rPr>
              <a:t>Summary of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8141B-F630-A047-8957-23CAE6D7E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9212" cy="4351338"/>
          </a:xfrm>
        </p:spPr>
        <p:txBody>
          <a:bodyPr/>
          <a:lstStyle/>
          <a:p>
            <a:r>
              <a:rPr lang="en-US" dirty="0"/>
              <a:t>Definitions</a:t>
            </a:r>
          </a:p>
          <a:p>
            <a:pPr lvl="1"/>
            <a:r>
              <a:rPr lang="en-US" dirty="0"/>
              <a:t>FG-OWFs and FG-HC bits</a:t>
            </a:r>
          </a:p>
          <a:p>
            <a:pPr lvl="1"/>
            <a:r>
              <a:rPr lang="en-US" dirty="0"/>
              <a:t>FG-</a:t>
            </a:r>
            <a:r>
              <a:rPr lang="en-US" dirty="0" err="1"/>
              <a:t>KeyXC</a:t>
            </a:r>
            <a:endParaRPr lang="en-US" dirty="0"/>
          </a:p>
          <a:p>
            <a:pPr lvl="1"/>
            <a:r>
              <a:rPr lang="en-US" dirty="0"/>
              <a:t>FG-PKE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3-Sum and k-Sum</a:t>
            </a:r>
          </a:p>
          <a:p>
            <a:pPr lvl="1"/>
            <a:r>
              <a:rPr lang="en-US" dirty="0"/>
              <a:t>Zero-k-Clique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CA56A-6441-D740-8738-4871868B2C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2986652" y="2645291"/>
            <a:ext cx="1009176" cy="10091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420B1-55E6-694F-9F84-29C46BEBE4E9}"/>
              </a:ext>
            </a:extLst>
          </p:cNvPr>
          <p:cNvSpPr txBox="1"/>
          <p:nvPr/>
        </p:nvSpPr>
        <p:spPr>
          <a:xfrm>
            <a:off x="6038699" y="1993588"/>
            <a:ext cx="34712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Constructions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FG-OWF and HC Bits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FG-</a:t>
            </a:r>
            <a:r>
              <a:rPr lang="en-US" sz="2400" dirty="0" err="1"/>
              <a:t>KeyXC</a:t>
            </a:r>
            <a:r>
              <a:rPr lang="en-US" sz="2400" dirty="0"/>
              <a:t> and PKE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466F6AC-10CC-2C42-858E-398021637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047" y="2299782"/>
            <a:ext cx="639440" cy="654311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6B3A5EC-D378-3B42-B5BC-70CEA56D8D25}"/>
              </a:ext>
            </a:extLst>
          </p:cNvPr>
          <p:cNvGrpSpPr/>
          <p:nvPr/>
        </p:nvGrpSpPr>
        <p:grpSpPr>
          <a:xfrm>
            <a:off x="1949526" y="5089990"/>
            <a:ext cx="1338280" cy="1330340"/>
            <a:chOff x="1646340" y="2495814"/>
            <a:chExt cx="4096505" cy="4072199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3E8ACA7-E4A9-074C-A6EC-728B1E4FDCC9}"/>
                </a:ext>
              </a:extLst>
            </p:cNvPr>
            <p:cNvSpPr/>
            <p:nvPr/>
          </p:nvSpPr>
          <p:spPr>
            <a:xfrm rot="18414348">
              <a:off x="873231" y="3621893"/>
              <a:ext cx="2868692" cy="6165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69B02D5-8339-764A-A917-6857A663225C}"/>
                </a:ext>
              </a:extLst>
            </p:cNvPr>
            <p:cNvSpPr/>
            <p:nvPr/>
          </p:nvSpPr>
          <p:spPr>
            <a:xfrm rot="3698781">
              <a:off x="3740810" y="3682502"/>
              <a:ext cx="2868692" cy="67751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6DFE1DB-9195-714B-B871-EA94BA71C238}"/>
                </a:ext>
              </a:extLst>
            </p:cNvPr>
            <p:cNvSpPr/>
            <p:nvPr/>
          </p:nvSpPr>
          <p:spPr>
            <a:xfrm>
              <a:off x="2245647" y="5938536"/>
              <a:ext cx="2868692" cy="629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0A38DC3-F7FF-074E-9B68-DF21C2744833}"/>
                </a:ext>
              </a:extLst>
            </p:cNvPr>
            <p:cNvSpPr/>
            <p:nvPr/>
          </p:nvSpPr>
          <p:spPr>
            <a:xfrm>
              <a:off x="2611878" y="312982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53C7166-94FD-8946-B8BB-1A7CAA02A7D7}"/>
                </a:ext>
              </a:extLst>
            </p:cNvPr>
            <p:cNvSpPr/>
            <p:nvPr/>
          </p:nvSpPr>
          <p:spPr>
            <a:xfrm>
              <a:off x="4778936" y="328271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24F0AA6-B89C-074C-A982-338C52B40CE6}"/>
                </a:ext>
              </a:extLst>
            </p:cNvPr>
            <p:cNvSpPr/>
            <p:nvPr/>
          </p:nvSpPr>
          <p:spPr>
            <a:xfrm>
              <a:off x="5175156" y="3987817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9A6E4DD-E267-484D-A415-6C0530741475}"/>
                </a:ext>
              </a:extLst>
            </p:cNvPr>
            <p:cNvSpPr/>
            <p:nvPr/>
          </p:nvSpPr>
          <p:spPr>
            <a:xfrm>
              <a:off x="5442823" y="4552143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84DF03A-34ED-8D4B-9684-92775A0E2632}"/>
                </a:ext>
              </a:extLst>
            </p:cNvPr>
            <p:cNvSpPr/>
            <p:nvPr/>
          </p:nvSpPr>
          <p:spPr>
            <a:xfrm>
              <a:off x="278810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94BF51-8356-3445-A106-385D0747FE89}"/>
                </a:ext>
              </a:extLst>
            </p:cNvPr>
            <p:cNvSpPr/>
            <p:nvPr/>
          </p:nvSpPr>
          <p:spPr>
            <a:xfrm>
              <a:off x="3771362" y="6151451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70D145-34FC-0244-83F4-3E16AA774FE1}"/>
                </a:ext>
              </a:extLst>
            </p:cNvPr>
            <p:cNvSpPr/>
            <p:nvPr/>
          </p:nvSpPr>
          <p:spPr>
            <a:xfrm>
              <a:off x="4623645" y="6156754"/>
              <a:ext cx="182880" cy="193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0C925AE-0D84-BB43-AF9E-219477EA001F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>
              <a:off x="2399017" y="4000940"/>
              <a:ext cx="3043806" cy="647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2C469E4-3BFE-AD44-8F98-114014423D59}"/>
                </a:ext>
              </a:extLst>
            </p:cNvPr>
            <p:cNvCxnSpPr>
              <a:cxnSpLocks/>
              <a:endCxn id="76" idx="7"/>
            </p:cNvCxnSpPr>
            <p:nvPr/>
          </p:nvCxnSpPr>
          <p:spPr>
            <a:xfrm>
              <a:off x="1825351" y="4767267"/>
              <a:ext cx="1118852" cy="14177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5CD2984-0624-4246-AF8E-FD883A08B767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>
              <a:off x="2372235" y="4069190"/>
              <a:ext cx="507310" cy="20875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1ECF802-121A-E346-8821-5524C96E6AA0}"/>
                </a:ext>
              </a:extLst>
            </p:cNvPr>
            <p:cNvCxnSpPr>
              <a:cxnSpLocks/>
              <a:endCxn id="77" idx="7"/>
            </p:cNvCxnSpPr>
            <p:nvPr/>
          </p:nvCxnSpPr>
          <p:spPr>
            <a:xfrm>
              <a:off x="1857219" y="4609524"/>
              <a:ext cx="2070241" cy="15701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07ECD8-9BAC-3140-AC58-646358CBF87A}"/>
                </a:ext>
              </a:extLst>
            </p:cNvPr>
            <p:cNvCxnSpPr>
              <a:cxnSpLocks/>
              <a:stCxn id="72" idx="5"/>
              <a:endCxn id="76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451A24F-4399-ED4A-9B21-5226CDF7A584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>
              <a:off x="2372235" y="4069190"/>
              <a:ext cx="1490567" cy="2082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DE091B3-FB7F-4C41-872F-29F753826133}"/>
                </a:ext>
              </a:extLst>
            </p:cNvPr>
            <p:cNvCxnSpPr>
              <a:cxnSpLocks/>
              <a:stCxn id="72" idx="5"/>
              <a:endCxn id="76" idx="0"/>
            </p:cNvCxnSpPr>
            <p:nvPr/>
          </p:nvCxnSpPr>
          <p:spPr>
            <a:xfrm flipH="1">
              <a:off x="2879545" y="3462355"/>
              <a:ext cx="47361" cy="26943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90933A-0DDE-CA44-9E1B-D02832D56A72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2372235" y="4069190"/>
              <a:ext cx="2342850" cy="208756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8295267-B44F-4748-AA92-B8CCAD93A7AC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1825351" y="4767267"/>
              <a:ext cx="2889734" cy="13894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9CC0373-D575-414B-A4F1-F3546EC2B58E}"/>
                </a:ext>
              </a:extLst>
            </p:cNvPr>
            <p:cNvCxnSpPr>
              <a:cxnSpLocks/>
              <a:stCxn id="78" idx="1"/>
              <a:endCxn id="74" idx="3"/>
            </p:cNvCxnSpPr>
            <p:nvPr/>
          </p:nvCxnSpPr>
          <p:spPr>
            <a:xfrm flipV="1">
              <a:off x="4650427" y="4152587"/>
              <a:ext cx="551511" cy="203243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B54E1E6-A3D1-B741-80F3-86B299E357BC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2399017" y="4000940"/>
              <a:ext cx="2776139" cy="8339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23242B1-2CD3-F349-A58B-58F280976BD5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2399017" y="3447483"/>
              <a:ext cx="2406701" cy="553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EA41DC-0599-724A-A53E-8F79F130C8A3}"/>
                </a:ext>
              </a:extLst>
            </p:cNvPr>
            <p:cNvCxnSpPr>
              <a:stCxn id="78" idx="6"/>
              <a:endCxn id="75" idx="3"/>
            </p:cNvCxnSpPr>
            <p:nvPr/>
          </p:nvCxnSpPr>
          <p:spPr>
            <a:xfrm flipV="1">
              <a:off x="4806525" y="4716913"/>
              <a:ext cx="663080" cy="15363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8ABFDAF-F05F-0740-B959-4C90634612F0}"/>
                </a:ext>
              </a:extLst>
            </p:cNvPr>
            <p:cNvCxnSpPr>
              <a:stCxn id="78" idx="6"/>
              <a:endCxn id="73" idx="3"/>
            </p:cNvCxnSpPr>
            <p:nvPr/>
          </p:nvCxnSpPr>
          <p:spPr>
            <a:xfrm flipH="1" flipV="1">
              <a:off x="4805718" y="3447483"/>
              <a:ext cx="807" cy="28057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5629DE4-0EDE-9941-BF73-DFFAC6B15AE8}"/>
                </a:ext>
              </a:extLst>
            </p:cNvPr>
            <p:cNvCxnSpPr>
              <a:cxnSpLocks/>
              <a:stCxn id="72" idx="4"/>
              <a:endCxn id="77" idx="6"/>
            </p:cNvCxnSpPr>
            <p:nvPr/>
          </p:nvCxnSpPr>
          <p:spPr>
            <a:xfrm>
              <a:off x="2796417" y="3519408"/>
              <a:ext cx="1157825" cy="2728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C15902A-C887-494C-BF52-C8F603666F5B}"/>
                </a:ext>
              </a:extLst>
            </p:cNvPr>
            <p:cNvCxnSpPr>
              <a:cxnSpLocks/>
              <a:stCxn id="73" idx="2"/>
            </p:cNvCxnSpPr>
            <p:nvPr/>
          </p:nvCxnSpPr>
          <p:spPr>
            <a:xfrm flipH="1">
              <a:off x="3903938" y="3379233"/>
              <a:ext cx="874998" cy="276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CA407EF-9373-A948-955C-346BF312F801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H="1">
              <a:off x="3876555" y="4716913"/>
              <a:ext cx="1593050" cy="14795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FCDEA76-7B9B-094C-A1B8-F9AA8EB55AD7}"/>
                </a:ext>
              </a:extLst>
            </p:cNvPr>
            <p:cNvCxnSpPr>
              <a:cxnSpLocks/>
              <a:endCxn id="78" idx="5"/>
            </p:cNvCxnSpPr>
            <p:nvPr/>
          </p:nvCxnSpPr>
          <p:spPr>
            <a:xfrm>
              <a:off x="2770355" y="3345108"/>
              <a:ext cx="2009388" cy="2976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7F73784-0F6F-C046-A0B9-F8478BCE0759}"/>
                </a:ext>
              </a:extLst>
            </p:cNvPr>
            <p:cNvCxnSpPr>
              <a:cxnSpLocks/>
              <a:stCxn id="73" idx="3"/>
              <a:endCxn id="76" idx="0"/>
            </p:cNvCxnSpPr>
            <p:nvPr/>
          </p:nvCxnSpPr>
          <p:spPr>
            <a:xfrm flipH="1">
              <a:off x="2879545" y="3447483"/>
              <a:ext cx="1926173" cy="2709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E1FD3F7-9322-874F-9845-F817FD52E0F2}"/>
                </a:ext>
              </a:extLst>
            </p:cNvPr>
            <p:cNvSpPr/>
            <p:nvPr/>
          </p:nvSpPr>
          <p:spPr>
            <a:xfrm>
              <a:off x="2121997" y="3797371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AD3BA42-E246-9249-835E-B84312E3129D}"/>
                </a:ext>
              </a:extLst>
            </p:cNvPr>
            <p:cNvSpPr/>
            <p:nvPr/>
          </p:nvSpPr>
          <p:spPr>
            <a:xfrm>
              <a:off x="1646340" y="440382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FB83C91-EDD9-5F49-AF61-85287E621822}"/>
                </a:ext>
              </a:extLst>
            </p:cNvPr>
            <p:cNvSpPr/>
            <p:nvPr/>
          </p:nvSpPr>
          <p:spPr>
            <a:xfrm>
              <a:off x="2699296" y="6084956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68778A7-FDCA-B846-8D57-30823E3CDDB5}"/>
                </a:ext>
              </a:extLst>
            </p:cNvPr>
            <p:cNvSpPr/>
            <p:nvPr/>
          </p:nvSpPr>
          <p:spPr>
            <a:xfrm>
              <a:off x="3666860" y="606433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9AD04D1-F8AB-114A-A1F4-44C94765B350}"/>
                </a:ext>
              </a:extLst>
            </p:cNvPr>
            <p:cNvSpPr/>
            <p:nvPr/>
          </p:nvSpPr>
          <p:spPr>
            <a:xfrm>
              <a:off x="4477291" y="605867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4D79768-FAF3-B44D-9150-18552CB73AF5}"/>
                </a:ext>
              </a:extLst>
            </p:cNvPr>
            <p:cNvSpPr/>
            <p:nvPr/>
          </p:nvSpPr>
          <p:spPr>
            <a:xfrm>
              <a:off x="5373767" y="4464115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B11FF23-08B6-EF4F-967B-8E2E18DCF32D}"/>
                </a:ext>
              </a:extLst>
            </p:cNvPr>
            <p:cNvSpPr/>
            <p:nvPr/>
          </p:nvSpPr>
          <p:spPr>
            <a:xfrm>
              <a:off x="5097352" y="3873398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530D6F2-ADB1-FE4F-AD32-594E0E80C20C}"/>
                </a:ext>
              </a:extLst>
            </p:cNvPr>
            <p:cNvSpPr/>
            <p:nvPr/>
          </p:nvSpPr>
          <p:spPr>
            <a:xfrm>
              <a:off x="4678246" y="3226219"/>
              <a:ext cx="369078" cy="3895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B02D89F-181C-304F-B300-18C719997309}"/>
              </a:ext>
            </a:extLst>
          </p:cNvPr>
          <p:cNvGrpSpPr/>
          <p:nvPr/>
        </p:nvGrpSpPr>
        <p:grpSpPr>
          <a:xfrm>
            <a:off x="6534109" y="3172459"/>
            <a:ext cx="4236718" cy="1009176"/>
            <a:chOff x="4711406" y="2970642"/>
            <a:chExt cx="4236718" cy="1009176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180241-CEF0-2A4E-8716-97EBF0B4C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4711406" y="2970642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Content Placeholder 2">
                  <a:extLst>
                    <a:ext uri="{FF2B5EF4-FFF2-40B4-BE49-F238E27FC236}">
                      <a16:creationId xmlns:a16="http://schemas.microsoft.com/office/drawing/2014/main" id="{0EDE9946-2C44-4C47-AB2F-67B5281FA7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55850" y="3216969"/>
                  <a:ext cx="3992274" cy="6554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chemeClr val="accent3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−2 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8" name="Content Placeholder 2">
                  <a:extLst>
                    <a:ext uri="{FF2B5EF4-FFF2-40B4-BE49-F238E27FC236}">
                      <a16:creationId xmlns:a16="http://schemas.microsoft.com/office/drawing/2014/main" id="{0EDE9946-2C44-4C47-AB2F-67B5281FA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5850" y="3216969"/>
                  <a:ext cx="3992274" cy="655434"/>
                </a:xfrm>
                <a:prstGeom prst="rect">
                  <a:avLst/>
                </a:prstGeom>
                <a:blipFill>
                  <a:blip r:embed="rId5"/>
                  <a:stretch>
                    <a:fillRect t="-7547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220A236-5302-3E4C-86A9-7A991AE0E278}"/>
              </a:ext>
            </a:extLst>
          </p:cNvPr>
          <p:cNvGrpSpPr/>
          <p:nvPr/>
        </p:nvGrpSpPr>
        <p:grpSpPr>
          <a:xfrm>
            <a:off x="6548500" y="4188650"/>
            <a:ext cx="4236718" cy="1009176"/>
            <a:chOff x="4768066" y="4120100"/>
            <a:chExt cx="4236718" cy="1009176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07765D65-3695-2E4A-8AE2-AEC8A1877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6200000">
              <a:off x="4768066" y="4120100"/>
              <a:ext cx="1009176" cy="100917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id="{B538F187-9EF7-7744-8554-2AF9AD1115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12510" y="4366427"/>
                  <a:ext cx="3992274" cy="655434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−4 </m:t>
                            </m:r>
                          </m:sup>
                        </m:sSup>
                        <m:r>
                          <a:rPr lang="en-US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1" name="Content Placeholder 2">
                  <a:extLst>
                    <a:ext uri="{FF2B5EF4-FFF2-40B4-BE49-F238E27FC236}">
                      <a16:creationId xmlns:a16="http://schemas.microsoft.com/office/drawing/2014/main" id="{B538F187-9EF7-7744-8554-2AF9AD111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510" y="4366427"/>
                  <a:ext cx="3992274" cy="655434"/>
                </a:xfrm>
                <a:prstGeom prst="rect">
                  <a:avLst/>
                </a:prstGeom>
                <a:blipFill>
                  <a:blip r:embed="rId6"/>
                  <a:stretch>
                    <a:fillRect t="-7547"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EFAD4F-3175-ED43-8508-74C54306F06A}"/>
                  </a:ext>
                </a:extLst>
              </p:cNvPr>
              <p:cNvSpPr txBox="1"/>
              <p:nvPr/>
            </p:nvSpPr>
            <p:spPr>
              <a:xfrm>
                <a:off x="6534109" y="5232415"/>
                <a:ext cx="5057255" cy="96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“Better </a:t>
                </a:r>
                <a:r>
                  <a:rPr lang="en-US" sz="2800" dirty="0" err="1"/>
                  <a:t>KeyXC</a:t>
                </a:r>
                <a:r>
                  <a:rPr lang="en-US" sz="2800" dirty="0"/>
                  <a:t>” with gap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8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p>
                    <m:r>
                      <a:rPr lang="en-US" sz="2800" i="1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3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/>
                  <a:t>vs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sz="28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D5EFAD4F-3175-ED43-8508-74C54306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109" y="5232415"/>
                <a:ext cx="5057255" cy="961802"/>
              </a:xfrm>
              <a:prstGeom prst="rect">
                <a:avLst/>
              </a:prstGeom>
              <a:blipFill>
                <a:blip r:embed="rId7"/>
                <a:stretch>
                  <a:fillRect l="-2000" t="-5195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243B89A4-974E-2F43-9380-762C97FB9B73}"/>
              </a:ext>
            </a:extLst>
          </p:cNvPr>
          <p:cNvSpPr/>
          <p:nvPr/>
        </p:nvSpPr>
        <p:spPr>
          <a:xfrm>
            <a:off x="490287" y="1619788"/>
            <a:ext cx="4458508" cy="203467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BD0D3619-9BDE-BB49-BF59-16EC1DCDE111}"/>
              </a:ext>
            </a:extLst>
          </p:cNvPr>
          <p:cNvSpPr/>
          <p:nvPr/>
        </p:nvSpPr>
        <p:spPr>
          <a:xfrm>
            <a:off x="490287" y="3855755"/>
            <a:ext cx="4458508" cy="2757316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A4B604-2EFE-6E48-B56C-11147ED1415E}"/>
              </a:ext>
            </a:extLst>
          </p:cNvPr>
          <p:cNvGrpSpPr/>
          <p:nvPr/>
        </p:nvGrpSpPr>
        <p:grpSpPr>
          <a:xfrm>
            <a:off x="8068657" y="972030"/>
            <a:ext cx="3490049" cy="1137408"/>
            <a:chOff x="8068657" y="972030"/>
            <a:chExt cx="3490049" cy="1137408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E3084B6-063F-C94C-9C99-6EA1AEB301CE}"/>
                </a:ext>
              </a:extLst>
            </p:cNvPr>
            <p:cNvSpPr/>
            <p:nvPr/>
          </p:nvSpPr>
          <p:spPr>
            <a:xfrm>
              <a:off x="8068657" y="972030"/>
              <a:ext cx="3490049" cy="1067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192607-FABD-AA4C-8E5C-2A3C732FE6B7}"/>
                </a:ext>
              </a:extLst>
            </p:cNvPr>
            <p:cNvGrpSpPr/>
            <p:nvPr/>
          </p:nvGrpSpPr>
          <p:grpSpPr>
            <a:xfrm>
              <a:off x="8123855" y="972030"/>
              <a:ext cx="3319247" cy="1137408"/>
              <a:chOff x="5261996" y="2964262"/>
              <a:chExt cx="3319247" cy="113740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78AB675-2E95-8045-9275-0EE2F091553C}"/>
                  </a:ext>
                </a:extLst>
              </p:cNvPr>
              <p:cNvGrpSpPr/>
              <p:nvPr/>
            </p:nvGrpSpPr>
            <p:grpSpPr>
              <a:xfrm>
                <a:off x="6348004" y="3008991"/>
                <a:ext cx="1089905" cy="1092679"/>
                <a:chOff x="9478826" y="2699691"/>
                <a:chExt cx="1089905" cy="1092679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3848C9F7-B934-9442-91FB-977E61995919}"/>
                    </a:ext>
                  </a:extLst>
                </p:cNvPr>
                <p:cNvGrpSpPr/>
                <p:nvPr/>
              </p:nvGrpSpPr>
              <p:grpSpPr>
                <a:xfrm>
                  <a:off x="9562362" y="2707414"/>
                  <a:ext cx="163360" cy="326063"/>
                  <a:chOff x="4736494" y="3834235"/>
                  <a:chExt cx="459620" cy="1023212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430351BC-767C-1741-A67D-F0FE7276C877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34235"/>
                    <a:ext cx="459619" cy="464456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BA6BD9FE-E7FE-0B45-9995-C4726F05F32B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6F9CEFF-FFF4-394E-B746-18D63B1288AD}"/>
                    </a:ext>
                  </a:extLst>
                </p:cNvPr>
                <p:cNvGrpSpPr/>
                <p:nvPr/>
              </p:nvGrpSpPr>
              <p:grpSpPr>
                <a:xfrm>
                  <a:off x="9562362" y="3072389"/>
                  <a:ext cx="163360" cy="333786"/>
                  <a:chOff x="4736494" y="3810000"/>
                  <a:chExt cx="459620" cy="1047447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1835F47-0119-7F48-8B3E-F7223445AF04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8D6AE116-5CED-174A-8940-C614DB60AD34}"/>
                      </a:ext>
                    </a:extLst>
                  </p:cNvPr>
                  <p:cNvSpPr/>
                  <p:nvPr/>
                </p:nvSpPr>
                <p:spPr>
                  <a:xfrm>
                    <a:off x="4736494" y="439299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A3CBB5C-4A33-2B4A-B75F-60B5DBC3E452}"/>
                    </a:ext>
                  </a:extLst>
                </p:cNvPr>
                <p:cNvGrpSpPr/>
                <p:nvPr/>
              </p:nvGrpSpPr>
              <p:grpSpPr>
                <a:xfrm>
                  <a:off x="9562361" y="3458584"/>
                  <a:ext cx="163360" cy="333786"/>
                  <a:chOff x="4736495" y="3227010"/>
                  <a:chExt cx="459619" cy="1047447"/>
                </a:xfrm>
                <a:solidFill>
                  <a:schemeClr val="accent2">
                    <a:lumMod val="50000"/>
                  </a:schemeClr>
                </a:solidFill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E04F0CD8-E33A-0646-A6FA-FA4087572402}"/>
                      </a:ext>
                    </a:extLst>
                  </p:cNvPr>
                  <p:cNvSpPr/>
                  <p:nvPr/>
                </p:nvSpPr>
                <p:spPr>
                  <a:xfrm>
                    <a:off x="4736495" y="322701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1FD83FE-B6AD-A548-BDFB-EFD83D8E9A3B}"/>
                      </a:ext>
                    </a:extLst>
                  </p:cNvPr>
                  <p:cNvSpPr/>
                  <p:nvPr/>
                </p:nvSpPr>
                <p:spPr>
                  <a:xfrm>
                    <a:off x="4736495" y="3810000"/>
                    <a:ext cx="459619" cy="464457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F7219AA-E99E-D648-A872-EB615BB20FF8}"/>
                    </a:ext>
                  </a:extLst>
                </p:cNvPr>
                <p:cNvSpPr/>
                <p:nvPr/>
              </p:nvSpPr>
              <p:spPr>
                <a:xfrm>
                  <a:off x="9599961" y="2728819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FB229AF-F29D-3741-AE82-1F71622C4E79}"/>
                    </a:ext>
                  </a:extLst>
                </p:cNvPr>
                <p:cNvSpPr/>
                <p:nvPr/>
              </p:nvSpPr>
              <p:spPr>
                <a:xfrm>
                  <a:off x="9599311" y="2911604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CD91327-CB09-0A49-98BA-C8C7BEC1F78C}"/>
                    </a:ext>
                  </a:extLst>
                </p:cNvPr>
                <p:cNvSpPr/>
                <p:nvPr/>
              </p:nvSpPr>
              <p:spPr>
                <a:xfrm>
                  <a:off x="9599311" y="3280623"/>
                  <a:ext cx="89460" cy="95502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D185520-27A4-984D-AA02-E54807C04201}"/>
                    </a:ext>
                  </a:extLst>
                </p:cNvPr>
                <p:cNvGrpSpPr/>
                <p:nvPr/>
              </p:nvGrpSpPr>
              <p:grpSpPr>
                <a:xfrm>
                  <a:off x="10311565" y="2699691"/>
                  <a:ext cx="163362" cy="1092679"/>
                  <a:chOff x="10086154" y="5520383"/>
                  <a:chExt cx="163362" cy="1092679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90689931-3313-ED47-B07E-528489540CF9}"/>
                      </a:ext>
                    </a:extLst>
                  </p:cNvPr>
                  <p:cNvGrpSpPr/>
                  <p:nvPr/>
                </p:nvGrpSpPr>
                <p:grpSpPr>
                  <a:xfrm>
                    <a:off x="10086156" y="5520383"/>
                    <a:ext cx="163360" cy="333786"/>
                    <a:chOff x="4736494" y="3810000"/>
                    <a:chExt cx="459620" cy="1047447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DF83AFB8-05F6-2249-B0B0-8C3CC4F1D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5" y="381000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1137EC2-88F1-3440-984B-8CD93532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4" y="439299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C44BB694-4031-B445-BFC0-8C30DDC6474A}"/>
                      </a:ext>
                    </a:extLst>
                  </p:cNvPr>
                  <p:cNvGrpSpPr/>
                  <p:nvPr/>
                </p:nvGrpSpPr>
                <p:grpSpPr>
                  <a:xfrm>
                    <a:off x="10086155" y="5893081"/>
                    <a:ext cx="163360" cy="333786"/>
                    <a:chOff x="4736494" y="3810000"/>
                    <a:chExt cx="459620" cy="1047447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B724C4E5-18FE-2E44-8C21-5F7A540FE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5" y="381000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43B69FEE-E25B-6648-B33B-F9A5E85F4D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4" y="439299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FA00153D-AE64-A44A-AAA5-DDF6501BAA51}"/>
                      </a:ext>
                    </a:extLst>
                  </p:cNvPr>
                  <p:cNvGrpSpPr/>
                  <p:nvPr/>
                </p:nvGrpSpPr>
                <p:grpSpPr>
                  <a:xfrm>
                    <a:off x="10086154" y="6279276"/>
                    <a:ext cx="163360" cy="333786"/>
                    <a:chOff x="4736495" y="3227010"/>
                    <a:chExt cx="459619" cy="1047447"/>
                  </a:xfrm>
                  <a:solidFill>
                    <a:schemeClr val="accent5">
                      <a:lumMod val="50000"/>
                    </a:schemeClr>
                  </a:solidFill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C4248B67-7D25-184B-ACEB-B761D589A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5" y="322701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633456B7-F1A9-6A43-B82A-27DA66C4E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6495" y="3810000"/>
                      <a:ext cx="459619" cy="464457"/>
                    </a:xfrm>
                    <a:prstGeom prst="rect">
                      <a:avLst/>
                    </a:prstGeom>
                    <a:grp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FB957E98-AAC9-5243-B6D0-C59BF23AEA5B}"/>
                      </a:ext>
                    </a:extLst>
                  </p:cNvPr>
                  <p:cNvSpPr/>
                  <p:nvPr/>
                </p:nvSpPr>
                <p:spPr>
                  <a:xfrm>
                    <a:off x="10123104" y="5904719"/>
                    <a:ext cx="89460" cy="9550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673C9337-3146-3043-89E1-9BD9E05931F9}"/>
                      </a:ext>
                    </a:extLst>
                  </p:cNvPr>
                  <p:cNvSpPr/>
                  <p:nvPr/>
                </p:nvSpPr>
                <p:spPr>
                  <a:xfrm>
                    <a:off x="10123104" y="6488696"/>
                    <a:ext cx="89460" cy="9550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9ECD198-6D76-1C4F-8E28-97DFEE8FFE6A}"/>
                      </a:ext>
                    </a:extLst>
                  </p:cNvPr>
                  <p:cNvSpPr/>
                  <p:nvPr/>
                </p:nvSpPr>
                <p:spPr>
                  <a:xfrm>
                    <a:off x="10123104" y="6112054"/>
                    <a:ext cx="89460" cy="95502"/>
                  </a:xfrm>
                  <a:prstGeom prst="ellipse">
                    <a:avLst/>
                  </a:prstGeom>
                  <a:solidFill>
                    <a:schemeClr val="bg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DBE2799-1A9C-164F-AB1D-22192A638717}"/>
                    </a:ext>
                  </a:extLst>
                </p:cNvPr>
                <p:cNvSpPr/>
                <p:nvPr/>
              </p:nvSpPr>
              <p:spPr>
                <a:xfrm>
                  <a:off x="9478826" y="3253698"/>
                  <a:ext cx="1089905" cy="167113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33BCA66-9D00-804F-9802-666C85088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0" r="92188"/>
                        </a14:imgEffect>
                      </a14:imgLayer>
                    </a14:imgProps>
                  </a:ext>
                </a:extLst>
              </a:blip>
              <a:srcRect l="17106" b="50487"/>
              <a:stretch/>
            </p:blipFill>
            <p:spPr>
              <a:xfrm>
                <a:off x="5261996" y="2964262"/>
                <a:ext cx="1086008" cy="90861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C514CBA-F673-A24B-B2D5-D9C4433C3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87" b="100000" l="1099" r="100000"/>
                        </a14:imgEffect>
                      </a14:imgLayer>
                    </a14:imgProps>
                  </a:ext>
                </a:extLst>
              </a:blip>
              <a:srcRect r="13761" b="56574"/>
              <a:stretch/>
            </p:blipFill>
            <p:spPr>
              <a:xfrm>
                <a:off x="7475806" y="3003126"/>
                <a:ext cx="1105437" cy="8632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29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3C9D90-4F79-C241-A930-CBE8D52756E3}"/>
              </a:ext>
            </a:extLst>
          </p:cNvPr>
          <p:cNvGrpSpPr/>
          <p:nvPr/>
        </p:nvGrpSpPr>
        <p:grpSpPr>
          <a:xfrm>
            <a:off x="7219078" y="1770522"/>
            <a:ext cx="4581874" cy="3928969"/>
            <a:chOff x="2071914" y="226697"/>
            <a:chExt cx="7518775" cy="64473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9DE37C6-E0C6-3649-9669-1A5E52BD2567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31C705A-6A22-C446-80E3-2E483885D88B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84F79F-CCBD-874E-B10A-FEF0AB033C24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A9E42B-D53F-904A-8429-904F6AA94001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1A8C23-D8A6-E346-B2B4-529F806A7D1E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32409A-F27E-1248-A99D-B85DCE116E63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1269A00-32DA-7D4B-B90A-2D06B4E9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C69CB7-E670-5B45-B042-CA04212F3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32721B-42D0-8A4F-9EF0-95740C979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CC6FD2-C907-6946-9734-1EF94FCE8464}"/>
              </a:ext>
            </a:extLst>
          </p:cNvPr>
          <p:cNvSpPr/>
          <p:nvPr/>
        </p:nvSpPr>
        <p:spPr>
          <a:xfrm>
            <a:off x="320177" y="1405467"/>
            <a:ext cx="5933702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1. Topology-Hiding Computation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97A3E20-4176-FD41-9129-1671D5D0BF35}"/>
              </a:ext>
            </a:extLst>
          </p:cNvPr>
          <p:cNvSpPr/>
          <p:nvPr/>
        </p:nvSpPr>
        <p:spPr>
          <a:xfrm>
            <a:off x="320177" y="3168947"/>
            <a:ext cx="6825164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2. Robust Property Preserving Hashing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048E347-1EF5-CA47-BFDC-2DC186FF0614}"/>
              </a:ext>
            </a:extLst>
          </p:cNvPr>
          <p:cNvSpPr/>
          <p:nvPr/>
        </p:nvSpPr>
        <p:spPr>
          <a:xfrm>
            <a:off x="320177" y="4932427"/>
            <a:ext cx="5318623" cy="1132120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3. Fine-Grained Cryptography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775870E-86F2-1C4E-A9EF-3033CFE850D5}"/>
              </a:ext>
            </a:extLst>
          </p:cNvPr>
          <p:cNvSpPr/>
          <p:nvPr/>
        </p:nvSpPr>
        <p:spPr>
          <a:xfrm>
            <a:off x="3216766" y="127269"/>
            <a:ext cx="5933702" cy="837931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800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400150" y="247357"/>
            <a:ext cx="289849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171587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E5B12-21B2-6946-88C7-9783BB29BE4D}"/>
              </a:ext>
            </a:extLst>
          </p:cNvPr>
          <p:cNvSpPr txBox="1"/>
          <p:nvPr/>
        </p:nvSpPr>
        <p:spPr>
          <a:xfrm>
            <a:off x="188947" y="300472"/>
            <a:ext cx="26164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50000"/>
                  </a:schemeClr>
                </a:solidFill>
              </a:rPr>
              <a:t>Functionality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3EDF-2A17-9C40-9A9D-B15EE09C3996}"/>
              </a:ext>
            </a:extLst>
          </p:cNvPr>
          <p:cNvSpPr txBox="1"/>
          <p:nvPr/>
        </p:nvSpPr>
        <p:spPr>
          <a:xfrm>
            <a:off x="9195966" y="448488"/>
            <a:ext cx="169148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E6927-B306-694D-994B-802F402E2952}"/>
              </a:ext>
            </a:extLst>
          </p:cNvPr>
          <p:cNvSpPr txBox="1"/>
          <p:nvPr/>
        </p:nvSpPr>
        <p:spPr>
          <a:xfrm>
            <a:off x="6907149" y="5831701"/>
            <a:ext cx="151644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544EEA-F82A-A945-90E9-8F88D6EE66EA}"/>
              </a:ext>
            </a:extLst>
          </p:cNvPr>
          <p:cNvGrpSpPr/>
          <p:nvPr/>
        </p:nvGrpSpPr>
        <p:grpSpPr>
          <a:xfrm>
            <a:off x="2357913" y="425950"/>
            <a:ext cx="6986014" cy="5990526"/>
            <a:chOff x="2071914" y="226697"/>
            <a:chExt cx="7518775" cy="644737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C6CDF80-AA60-E145-A05E-7925FFB8DAC5}"/>
                </a:ext>
              </a:extLst>
            </p:cNvPr>
            <p:cNvSpPr/>
            <p:nvPr/>
          </p:nvSpPr>
          <p:spPr>
            <a:xfrm>
              <a:off x="2071914" y="229634"/>
              <a:ext cx="2927131" cy="29271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6EACDB9-F605-B04A-B255-23D38D563934}"/>
                </a:ext>
              </a:extLst>
            </p:cNvPr>
            <p:cNvSpPr/>
            <p:nvPr/>
          </p:nvSpPr>
          <p:spPr>
            <a:xfrm>
              <a:off x="6663558" y="226697"/>
              <a:ext cx="2927131" cy="292713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9C79B4-6CD3-D84C-A5F3-A00DA9A529AA}"/>
                </a:ext>
              </a:extLst>
            </p:cNvPr>
            <p:cNvSpPr/>
            <p:nvPr/>
          </p:nvSpPr>
          <p:spPr>
            <a:xfrm>
              <a:off x="4346027" y="3746936"/>
              <a:ext cx="2927131" cy="29271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6D062-EEF0-5145-9479-0ED94A736138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4570377" y="2728097"/>
              <a:ext cx="1198873" cy="463955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C1E14B-2828-3042-89A7-1B163E5F20F0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809592" y="2725160"/>
              <a:ext cx="1282634" cy="428668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8626F-783F-8F42-B044-7C985AB405F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5809593" y="3153828"/>
              <a:ext cx="0" cy="59310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37A1431-A165-2649-BB81-6814C69CF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493" y="803838"/>
              <a:ext cx="1805233" cy="180523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FB721DB-CA8F-3048-A319-E1EE32CDC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02" t="19636" r="27354" b="8048"/>
            <a:stretch/>
          </p:blipFill>
          <p:spPr>
            <a:xfrm>
              <a:off x="7497508" y="803838"/>
              <a:ext cx="1259231" cy="18052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5FD3A-7A5C-F040-B558-9033446FF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52" t="15105" r="19796"/>
            <a:stretch/>
          </p:blipFill>
          <p:spPr>
            <a:xfrm>
              <a:off x="4977335" y="4139198"/>
              <a:ext cx="1664513" cy="2142605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70A30-FC6C-574D-9EC1-4433860332DC}"/>
              </a:ext>
            </a:extLst>
          </p:cNvPr>
          <p:cNvSpPr/>
          <p:nvPr/>
        </p:nvSpPr>
        <p:spPr>
          <a:xfrm>
            <a:off x="17777" y="0"/>
            <a:ext cx="12174223" cy="6858001"/>
          </a:xfrm>
          <a:prstGeom prst="rect">
            <a:avLst/>
          </a:prstGeom>
          <a:solidFill>
            <a:srgbClr val="FFFFFF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46674FF-A51B-274D-8F02-D22E81037BBB}"/>
              </a:ext>
            </a:extLst>
          </p:cNvPr>
          <p:cNvSpPr/>
          <p:nvPr/>
        </p:nvSpPr>
        <p:spPr>
          <a:xfrm>
            <a:off x="4400150" y="247357"/>
            <a:ext cx="2898499" cy="780982"/>
          </a:xfrm>
          <a:prstGeom prst="roundRect">
            <a:avLst/>
          </a:prstGeom>
          <a:solidFill>
            <a:srgbClr val="FF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97C8869-69B5-5C4B-AB1E-A1C5A516F927}"/>
                  </a:ext>
                </a:extLst>
              </p:cNvPr>
              <p:cNvSpPr/>
              <p:nvPr/>
            </p:nvSpPr>
            <p:spPr>
              <a:xfrm>
                <a:off x="231909" y="1162304"/>
                <a:ext cx="3287146" cy="66570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Send message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97C8869-69B5-5C4B-AB1E-A1C5A516F9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09" y="1162304"/>
                <a:ext cx="3287146" cy="66570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1DE4FEE-B90E-294F-9D9A-BAAA01FEE11E}"/>
                  </a:ext>
                </a:extLst>
              </p:cNvPr>
              <p:cNvSpPr/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Hide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1DE4FEE-B90E-294F-9D9A-BAAA01FEE1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536" y="5254815"/>
                <a:ext cx="2836524" cy="66570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254000" dist="63500" dir="2940000" algn="ctr" rotWithShape="0">
                  <a:schemeClr val="bg2">
                    <a:lumMod val="25000"/>
                  </a:scheme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B7864C-6156-3442-8566-A6750D4003F6}"/>
              </a:ext>
            </a:extLst>
          </p:cNvPr>
          <p:cNvSpPr/>
          <p:nvPr/>
        </p:nvSpPr>
        <p:spPr>
          <a:xfrm>
            <a:off x="8756605" y="1120108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Eavesdropper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AC01E2-CD3F-224D-9C0A-1AB18CDF348E}"/>
              </a:ext>
            </a:extLst>
          </p:cNvPr>
          <p:cNvSpPr/>
          <p:nvPr/>
        </p:nvSpPr>
        <p:spPr>
          <a:xfrm>
            <a:off x="8403559" y="2226890"/>
            <a:ext cx="2836524" cy="6657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254000" dist="63500" dir="2940000" algn="ctr" rotWithShape="0">
              <a:schemeClr val="bg2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Poly-time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02B6FA-3F44-5A4A-A872-9554548E29A3}"/>
              </a:ext>
            </a:extLst>
          </p:cNvPr>
          <p:cNvCxnSpPr>
            <a:cxnSpLocks/>
          </p:cNvCxnSpPr>
          <p:nvPr/>
        </p:nvCxnSpPr>
        <p:spPr>
          <a:xfrm>
            <a:off x="4143247" y="4260545"/>
            <a:ext cx="3800936" cy="17688"/>
          </a:xfrm>
          <a:prstGeom prst="straightConnector1">
            <a:avLst/>
          </a:prstGeom>
          <a:ln w="38100"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F9872F-53E4-8342-9456-B1D66FA78425}"/>
                  </a:ext>
                </a:extLst>
              </p:cNvPr>
              <p:cNvSpPr txBox="1"/>
              <p:nvPr/>
            </p:nvSpPr>
            <p:spPr>
              <a:xfrm>
                <a:off x="5036411" y="3664125"/>
                <a:ext cx="16151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F9872F-53E4-8342-9456-B1D66FA78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11" y="3664125"/>
                <a:ext cx="1615122" cy="584775"/>
              </a:xfrm>
              <a:prstGeom prst="rect">
                <a:avLst/>
              </a:prstGeom>
              <a:blipFill>
                <a:blip r:embed="rId8"/>
                <a:stretch>
                  <a:fillRect r="-2344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1853045A-3782-6542-8A1B-9F2861303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9674" y="2747378"/>
            <a:ext cx="862148" cy="882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AC505-B8A4-4647-ACBA-46513D74CF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125" t="15497" r="20158" b="14596"/>
          <a:stretch/>
        </p:blipFill>
        <p:spPr>
          <a:xfrm>
            <a:off x="2479450" y="2783933"/>
            <a:ext cx="1888254" cy="24845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18ED9-BC93-ED44-AD3E-AF9BA1E9891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229" t="17206" r="23488" b="22931"/>
          <a:stretch/>
        </p:blipFill>
        <p:spPr>
          <a:xfrm>
            <a:off x="7861010" y="2965647"/>
            <a:ext cx="1709874" cy="21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2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2.3|19.1"/>
</p:tagLst>
</file>

<file path=ppt/theme/theme1.xml><?xml version="1.0" encoding="utf-8"?>
<a:theme xmlns:a="http://schemas.openxmlformats.org/drawingml/2006/main" name="Office Theme">
  <a:themeElements>
    <a:clrScheme name="Defense 2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7980FF"/>
      </a:accent1>
      <a:accent2>
        <a:srgbClr val="E85049"/>
      </a:accent2>
      <a:accent3>
        <a:srgbClr val="75D961"/>
      </a:accent3>
      <a:accent4>
        <a:srgbClr val="6CDCB7"/>
      </a:accent4>
      <a:accent5>
        <a:srgbClr val="8971E1"/>
      </a:accent5>
      <a:accent6>
        <a:srgbClr val="D54773"/>
      </a:accent6>
      <a:hlink>
        <a:srgbClr val="23249F"/>
      </a:hlink>
      <a:folHlink>
        <a:srgbClr val="8024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59396</TotalTime>
  <Words>3857</Words>
  <Application>Microsoft Macintosh PowerPoint</Application>
  <PresentationFormat>Widescreen</PresentationFormat>
  <Paragraphs>1203</Paragraphs>
  <Slides>75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Book Antiqua</vt:lpstr>
      <vt:lpstr>Calibri</vt:lpstr>
      <vt:lpstr>Calibri Light</vt:lpstr>
      <vt:lpstr>Cambria Math</vt:lpstr>
      <vt:lpstr>Meslo LG L for Powerline Regula</vt:lpstr>
      <vt:lpstr>Symbol</vt:lpstr>
      <vt:lpstr>Wingdings</vt:lpstr>
      <vt:lpstr>Office Theme</vt:lpstr>
      <vt:lpstr>Relationships Between Functionality, Security, and Privacy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Delaying Adversary Model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Impossibility of THC with Adversarial Delays</vt:lpstr>
      <vt:lpstr>Summary of THC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Definitions</vt:lpstr>
      <vt:lpstr>Primary Notion of Robustness</vt:lpstr>
      <vt:lpstr>Warmup: Equality-Preserving Hash </vt:lpstr>
      <vt:lpstr>Warmup: Equality-Preserving Hash  </vt:lpstr>
      <vt:lpstr>PowerPoint Presentation</vt:lpstr>
      <vt:lpstr>PowerPoint Presentation</vt:lpstr>
      <vt:lpstr>PPH Constructions for Gap-Hamming Distance</vt:lpstr>
      <vt:lpstr>CRHF Construction</vt:lpstr>
      <vt:lpstr>Landscape of PPH’s</vt:lpstr>
      <vt:lpstr>PowerPoint Presentation</vt:lpstr>
      <vt:lpstr>PowerPoint Presentation</vt:lpstr>
      <vt:lpstr>“In a world”</vt:lpstr>
      <vt:lpstr>PowerPoint Presentation</vt:lpstr>
      <vt:lpstr>PowerPoint Presentation</vt:lpstr>
      <vt:lpstr>PowerPoint Presentation</vt:lpstr>
      <vt:lpstr>PowerPoint Presentation</vt:lpstr>
      <vt:lpstr>Related works: Fine Grained Public Key Crypto</vt:lpstr>
      <vt:lpstr>Related works: Fine Grained Public Key Crypto</vt:lpstr>
      <vt:lpstr>Related works: Fine Grained Public Key Crypto</vt:lpstr>
      <vt:lpstr>PowerPoint Presentation</vt:lpstr>
      <vt:lpstr>Fine-Grained Assumption Zero k-Clique</vt:lpstr>
      <vt:lpstr>Fine-Grained Key Exchange Merkle Puzzles?</vt:lpstr>
      <vt:lpstr>Fine-Grained Key Exchange Merkle Puzzles, but different</vt:lpstr>
      <vt:lpstr>Fine-Grained Key Exchange Merkle Puzzles, but different</vt:lpstr>
      <vt:lpstr>Fine-Grained Key Exchange Merkle Puzzles, but different</vt:lpstr>
      <vt:lpstr>Fine-Grained Key Exchange Merkle Puzzles, but different</vt:lpstr>
      <vt:lpstr>Fine-Grained Key Exchange Security reduction</vt:lpstr>
      <vt:lpstr>Fine-Grained Crypto Summary of Results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Relationships Between Functionality, Security, and Privacy</dc:title>
  <dc:creator>Kristen Rio LaVigne</dc:creator>
  <cp:lastModifiedBy>Kristen Rio LaVigne</cp:lastModifiedBy>
  <cp:revision>234</cp:revision>
  <dcterms:created xsi:type="dcterms:W3CDTF">2020-03-09T18:39:08Z</dcterms:created>
  <dcterms:modified xsi:type="dcterms:W3CDTF">2020-04-20T01:44:08Z</dcterms:modified>
</cp:coreProperties>
</file>